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72" r:id="rId3"/>
    <p:sldId id="274" r:id="rId4"/>
    <p:sldId id="276" r:id="rId5"/>
    <p:sldId id="275" r:id="rId6"/>
    <p:sldId id="266" r:id="rId7"/>
    <p:sldId id="267" r:id="rId8"/>
    <p:sldId id="281" r:id="rId9"/>
    <p:sldId id="285" r:id="rId10"/>
    <p:sldId id="277" r:id="rId11"/>
    <p:sldId id="278" r:id="rId12"/>
    <p:sldId id="279" r:id="rId13"/>
    <p:sldId id="280" r:id="rId14"/>
    <p:sldId id="284" r:id="rId15"/>
    <p:sldId id="289" r:id="rId16"/>
    <p:sldId id="282" r:id="rId17"/>
    <p:sldId id="288" r:id="rId18"/>
    <p:sldId id="290" r:id="rId19"/>
    <p:sldId id="287" r:id="rId20"/>
    <p:sldId id="286" r:id="rId2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4" autoAdjust="0"/>
    <p:restoredTop sz="94660"/>
  </p:normalViewPr>
  <p:slideViewPr>
    <p:cSldViewPr snapToGrid="0">
      <p:cViewPr varScale="1">
        <p:scale>
          <a:sx n="113" d="100"/>
          <a:sy n="113" d="100"/>
        </p:scale>
        <p:origin x="22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DFAC474-8DE5-4F9E-BC20-25E7D755CAE3}" type="datetimeFigureOut">
              <a:rPr lang="en-GB" smtClean="0"/>
              <a:t>29/01/2024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16BAB6-0118-4D99-91CC-C4B31C6AA950}" type="slidenum">
              <a:rPr lang="en-GB" smtClean="0"/>
              <a:t>‹#›</a:t>
            </a:fld>
            <a:endParaRPr lang="en-GB"/>
          </a:p>
        </p:txBody>
      </p:sp>
    </p:spTree>
    <p:extLst>
      <p:ext uri="{BB962C8B-B14F-4D97-AF65-F5344CB8AC3E}">
        <p14:creationId xmlns:p14="http://schemas.microsoft.com/office/powerpoint/2010/main" val="2172841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DFAC474-8DE5-4F9E-BC20-25E7D755CAE3}" type="datetimeFigureOut">
              <a:rPr lang="en-GB" smtClean="0"/>
              <a:t>29/01/2024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16BAB6-0118-4D99-91CC-C4B31C6AA950}" type="slidenum">
              <a:rPr lang="en-GB" smtClean="0"/>
              <a:t>‹#›</a:t>
            </a:fld>
            <a:endParaRPr lang="en-GB"/>
          </a:p>
        </p:txBody>
      </p:sp>
    </p:spTree>
    <p:extLst>
      <p:ext uri="{BB962C8B-B14F-4D97-AF65-F5344CB8AC3E}">
        <p14:creationId xmlns:p14="http://schemas.microsoft.com/office/powerpoint/2010/main" val="1382205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DFAC474-8DE5-4F9E-BC20-25E7D755CAE3}" type="datetimeFigureOut">
              <a:rPr lang="en-GB" smtClean="0"/>
              <a:t>29/01/2024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16BAB6-0118-4D99-91CC-C4B31C6AA950}" type="slidenum">
              <a:rPr lang="en-GB" smtClean="0"/>
              <a:t>‹#›</a:t>
            </a:fld>
            <a:endParaRPr lang="en-GB"/>
          </a:p>
        </p:txBody>
      </p:sp>
    </p:spTree>
    <p:extLst>
      <p:ext uri="{BB962C8B-B14F-4D97-AF65-F5344CB8AC3E}">
        <p14:creationId xmlns:p14="http://schemas.microsoft.com/office/powerpoint/2010/main" val="579597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DFAC474-8DE5-4F9E-BC20-25E7D755CAE3}" type="datetimeFigureOut">
              <a:rPr lang="en-GB" smtClean="0"/>
              <a:t>29/01/2024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16BAB6-0118-4D99-91CC-C4B31C6AA950}" type="slidenum">
              <a:rPr lang="en-GB" smtClean="0"/>
              <a:t>‹#›</a:t>
            </a:fld>
            <a:endParaRPr lang="en-GB"/>
          </a:p>
        </p:txBody>
      </p:sp>
    </p:spTree>
    <p:extLst>
      <p:ext uri="{BB962C8B-B14F-4D97-AF65-F5344CB8AC3E}">
        <p14:creationId xmlns:p14="http://schemas.microsoft.com/office/powerpoint/2010/main" val="731420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FAC474-8DE5-4F9E-BC20-25E7D755CAE3}" type="datetimeFigureOut">
              <a:rPr lang="en-GB" smtClean="0"/>
              <a:t>29/01/2024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16BAB6-0118-4D99-91CC-C4B31C6AA950}" type="slidenum">
              <a:rPr lang="en-GB" smtClean="0"/>
              <a:t>‹#›</a:t>
            </a:fld>
            <a:endParaRPr lang="en-GB"/>
          </a:p>
        </p:txBody>
      </p:sp>
    </p:spTree>
    <p:extLst>
      <p:ext uri="{BB962C8B-B14F-4D97-AF65-F5344CB8AC3E}">
        <p14:creationId xmlns:p14="http://schemas.microsoft.com/office/powerpoint/2010/main" val="1682221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DFAC474-8DE5-4F9E-BC20-25E7D755CAE3}" type="datetimeFigureOut">
              <a:rPr lang="en-GB" smtClean="0"/>
              <a:t>29/01/2024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B16BAB6-0118-4D99-91CC-C4B31C6AA950}" type="slidenum">
              <a:rPr lang="en-GB" smtClean="0"/>
              <a:t>‹#›</a:t>
            </a:fld>
            <a:endParaRPr lang="en-GB"/>
          </a:p>
        </p:txBody>
      </p:sp>
    </p:spTree>
    <p:extLst>
      <p:ext uri="{BB962C8B-B14F-4D97-AF65-F5344CB8AC3E}">
        <p14:creationId xmlns:p14="http://schemas.microsoft.com/office/powerpoint/2010/main" val="2022503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DFAC474-8DE5-4F9E-BC20-25E7D755CAE3}" type="datetimeFigureOut">
              <a:rPr lang="en-GB" smtClean="0"/>
              <a:t>29/01/2024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B16BAB6-0118-4D99-91CC-C4B31C6AA950}" type="slidenum">
              <a:rPr lang="en-GB" smtClean="0"/>
              <a:t>‹#›</a:t>
            </a:fld>
            <a:endParaRPr lang="en-GB"/>
          </a:p>
        </p:txBody>
      </p:sp>
    </p:spTree>
    <p:extLst>
      <p:ext uri="{BB962C8B-B14F-4D97-AF65-F5344CB8AC3E}">
        <p14:creationId xmlns:p14="http://schemas.microsoft.com/office/powerpoint/2010/main" val="2806909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DFAC474-8DE5-4F9E-BC20-25E7D755CAE3}" type="datetimeFigureOut">
              <a:rPr lang="en-GB" smtClean="0"/>
              <a:t>29/01/2024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B16BAB6-0118-4D99-91CC-C4B31C6AA950}" type="slidenum">
              <a:rPr lang="en-GB" smtClean="0"/>
              <a:t>‹#›</a:t>
            </a:fld>
            <a:endParaRPr lang="en-GB"/>
          </a:p>
        </p:txBody>
      </p:sp>
    </p:spTree>
    <p:extLst>
      <p:ext uri="{BB962C8B-B14F-4D97-AF65-F5344CB8AC3E}">
        <p14:creationId xmlns:p14="http://schemas.microsoft.com/office/powerpoint/2010/main" val="2485401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FAC474-8DE5-4F9E-BC20-25E7D755CAE3}" type="datetimeFigureOut">
              <a:rPr lang="en-GB" smtClean="0"/>
              <a:t>29/01/2024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B16BAB6-0118-4D99-91CC-C4B31C6AA950}" type="slidenum">
              <a:rPr lang="en-GB" smtClean="0"/>
              <a:t>‹#›</a:t>
            </a:fld>
            <a:endParaRPr lang="en-GB"/>
          </a:p>
        </p:txBody>
      </p:sp>
    </p:spTree>
    <p:extLst>
      <p:ext uri="{BB962C8B-B14F-4D97-AF65-F5344CB8AC3E}">
        <p14:creationId xmlns:p14="http://schemas.microsoft.com/office/powerpoint/2010/main" val="1771686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FAC474-8DE5-4F9E-BC20-25E7D755CAE3}" type="datetimeFigureOut">
              <a:rPr lang="en-GB" smtClean="0"/>
              <a:t>29/01/2024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B16BAB6-0118-4D99-91CC-C4B31C6AA950}" type="slidenum">
              <a:rPr lang="en-GB" smtClean="0"/>
              <a:t>‹#›</a:t>
            </a:fld>
            <a:endParaRPr lang="en-GB"/>
          </a:p>
        </p:txBody>
      </p:sp>
    </p:spTree>
    <p:extLst>
      <p:ext uri="{BB962C8B-B14F-4D97-AF65-F5344CB8AC3E}">
        <p14:creationId xmlns:p14="http://schemas.microsoft.com/office/powerpoint/2010/main" val="683819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FAC474-8DE5-4F9E-BC20-25E7D755CAE3}" type="datetimeFigureOut">
              <a:rPr lang="en-GB" smtClean="0"/>
              <a:t>29/01/2024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B16BAB6-0118-4D99-91CC-C4B31C6AA950}" type="slidenum">
              <a:rPr lang="en-GB" smtClean="0"/>
              <a:t>‹#›</a:t>
            </a:fld>
            <a:endParaRPr lang="en-GB"/>
          </a:p>
        </p:txBody>
      </p:sp>
    </p:spTree>
    <p:extLst>
      <p:ext uri="{BB962C8B-B14F-4D97-AF65-F5344CB8AC3E}">
        <p14:creationId xmlns:p14="http://schemas.microsoft.com/office/powerpoint/2010/main" val="897146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FAC474-8DE5-4F9E-BC20-25E7D755CAE3}" type="datetimeFigureOut">
              <a:rPr lang="en-GB" smtClean="0"/>
              <a:t>29/01/2024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16BAB6-0118-4D99-91CC-C4B31C6AA950}" type="slidenum">
              <a:rPr lang="en-GB" smtClean="0"/>
              <a:t>‹#›</a:t>
            </a:fld>
            <a:endParaRPr lang="en-GB"/>
          </a:p>
        </p:txBody>
      </p:sp>
    </p:spTree>
    <p:extLst>
      <p:ext uri="{BB962C8B-B14F-4D97-AF65-F5344CB8AC3E}">
        <p14:creationId xmlns:p14="http://schemas.microsoft.com/office/powerpoint/2010/main" val="172730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openxmlformats.org/officeDocument/2006/relationships/hyperlink" Target="https://www.bingleygrammar.org/sixth-form/the-sixth-form/options-after-sixth-form/"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11.png"/><Relationship Id="rId4" Type="http://schemas.openxmlformats.org/officeDocument/2006/relationships/image" Target="../media/image3.jpe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oleObject" Target="../embeddings/oleObject1.bin"/><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8" Type="http://schemas.openxmlformats.org/officeDocument/2006/relationships/hyperlink" Target="https://www.bradford.ac.uk/courses/ug/pharmacy-mpharm/"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8" Type="http://schemas.openxmlformats.org/officeDocument/2006/relationships/hyperlink" Target="https://www.leeds.ac.uk/access-to-leeds/doc/access-leeds"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8970079" y="2465771"/>
            <a:ext cx="2793269" cy="864254"/>
          </a:xfrm>
          <a:prstGeom prst="rect">
            <a:avLst/>
          </a:prstGeom>
        </p:spPr>
      </p:pic>
      <p:pic>
        <p:nvPicPr>
          <p:cNvPr id="5" name="Picture 4"/>
          <p:cNvPicPr>
            <a:picLocks noChangeAspect="1"/>
          </p:cNvPicPr>
          <p:nvPr/>
        </p:nvPicPr>
        <p:blipFill>
          <a:blip r:embed="rId3"/>
          <a:stretch>
            <a:fillRect/>
          </a:stretch>
        </p:blipFill>
        <p:spPr>
          <a:xfrm>
            <a:off x="9645578" y="3323402"/>
            <a:ext cx="2213724" cy="1106862"/>
          </a:xfrm>
          <a:prstGeom prst="rect">
            <a:avLst/>
          </a:prstGeom>
        </p:spPr>
      </p:pic>
      <p:pic>
        <p:nvPicPr>
          <p:cNvPr id="1030" name="Picture 6" descr="Latest Oxford University admissions reveal progress on access | University  of Oxfor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41533" y="1175297"/>
            <a:ext cx="2021815" cy="133184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032" name="Picture 8" descr="Employment Opportunities Blantyre Telegraph News for Community Good caus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79852" y="4709097"/>
            <a:ext cx="2579450" cy="7878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BGS sub brand full logo.pdf"/>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90535" y="5775743"/>
            <a:ext cx="1601465" cy="960653"/>
          </a:xfrm>
          <a:prstGeom prst="rect">
            <a:avLst/>
          </a:prstGeom>
        </p:spPr>
      </p:pic>
      <p:sp>
        <p:nvSpPr>
          <p:cNvPr id="11" name="Rectangle 10"/>
          <p:cNvSpPr/>
          <p:nvPr/>
        </p:nvSpPr>
        <p:spPr>
          <a:xfrm>
            <a:off x="0" y="6093296"/>
            <a:ext cx="6948264" cy="432048"/>
          </a:xfrm>
          <a:prstGeom prst="rect">
            <a:avLst/>
          </a:prstGeom>
          <a:gradFill flip="none" rotWithShape="1">
            <a:gsLst>
              <a:gs pos="0">
                <a:srgbClr val="FF6600"/>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6600"/>
              </a:solidFill>
            </a:endParaRPr>
          </a:p>
        </p:txBody>
      </p:sp>
      <p:pic>
        <p:nvPicPr>
          <p:cNvPr id="12" name="Picture 11" descr="PPT-footer.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1520" y="6190704"/>
            <a:ext cx="3240000" cy="259200"/>
          </a:xfrm>
          <a:prstGeom prst="rect">
            <a:avLst/>
          </a:prstGeom>
        </p:spPr>
      </p:pic>
      <p:sp>
        <p:nvSpPr>
          <p:cNvPr id="13" name="Rectangle 12"/>
          <p:cNvSpPr/>
          <p:nvPr/>
        </p:nvSpPr>
        <p:spPr>
          <a:xfrm>
            <a:off x="0" y="0"/>
            <a:ext cx="12192000" cy="936104"/>
          </a:xfrm>
          <a:prstGeom prst="rect">
            <a:avLst/>
          </a:prstGeom>
          <a:solidFill>
            <a:srgbClr val="852B33"/>
          </a:solidFill>
          <a:ln>
            <a:noFill/>
          </a:ln>
          <a:effectLst>
            <a:outerShdw blurRad="254000" dist="63500" dir="5400000" algn="t" rotWithShape="0">
              <a:srgbClr val="FF6600">
                <a:alpha val="3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4" name="Title 1"/>
          <p:cNvSpPr txBox="1">
            <a:spLocks/>
          </p:cNvSpPr>
          <p:nvPr/>
        </p:nvSpPr>
        <p:spPr>
          <a:xfrm>
            <a:off x="431321" y="-130076"/>
            <a:ext cx="11332027"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solidFill>
                  <a:schemeClr val="bg1"/>
                </a:solidFill>
              </a:rPr>
              <a:t>Post 18 Options</a:t>
            </a:r>
          </a:p>
        </p:txBody>
      </p:sp>
      <p:sp>
        <p:nvSpPr>
          <p:cNvPr id="4" name="TextBox 3"/>
          <p:cNvSpPr txBox="1"/>
          <p:nvPr/>
        </p:nvSpPr>
        <p:spPr>
          <a:xfrm>
            <a:off x="725214" y="1734207"/>
            <a:ext cx="7788165" cy="1569660"/>
          </a:xfrm>
          <a:prstGeom prst="rect">
            <a:avLst/>
          </a:prstGeom>
          <a:noFill/>
        </p:spPr>
        <p:txBody>
          <a:bodyPr wrap="square" rtlCol="0">
            <a:spAutoFit/>
          </a:bodyPr>
          <a:lstStyle/>
          <a:p>
            <a:r>
              <a:rPr lang="en-GB" sz="9600" dirty="0"/>
              <a:t>Welcome</a:t>
            </a:r>
          </a:p>
        </p:txBody>
      </p:sp>
    </p:spTree>
    <p:extLst>
      <p:ext uri="{BB962C8B-B14F-4D97-AF65-F5344CB8AC3E}">
        <p14:creationId xmlns:p14="http://schemas.microsoft.com/office/powerpoint/2010/main" val="2450552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8970079" y="2465771"/>
            <a:ext cx="2793269" cy="864254"/>
          </a:xfrm>
          <a:prstGeom prst="rect">
            <a:avLst/>
          </a:prstGeom>
        </p:spPr>
      </p:pic>
      <p:pic>
        <p:nvPicPr>
          <p:cNvPr id="5" name="Picture 4"/>
          <p:cNvPicPr>
            <a:picLocks noChangeAspect="1"/>
          </p:cNvPicPr>
          <p:nvPr/>
        </p:nvPicPr>
        <p:blipFill>
          <a:blip r:embed="rId3"/>
          <a:stretch>
            <a:fillRect/>
          </a:stretch>
        </p:blipFill>
        <p:spPr>
          <a:xfrm>
            <a:off x="9645578" y="3323402"/>
            <a:ext cx="2213724" cy="1106862"/>
          </a:xfrm>
          <a:prstGeom prst="rect">
            <a:avLst/>
          </a:prstGeom>
        </p:spPr>
      </p:pic>
      <p:pic>
        <p:nvPicPr>
          <p:cNvPr id="1030" name="Picture 6" descr="Latest Oxford University admissions reveal progress on access | University  of Oxfor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41533" y="1175297"/>
            <a:ext cx="2021815" cy="133184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032" name="Picture 8" descr="Employment Opportunities Blantyre Telegraph News for Community Good caus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79852" y="4709097"/>
            <a:ext cx="2579450" cy="7878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BGS sub brand full logo.pdf"/>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90535" y="5775743"/>
            <a:ext cx="1601465" cy="960653"/>
          </a:xfrm>
          <a:prstGeom prst="rect">
            <a:avLst/>
          </a:prstGeom>
        </p:spPr>
      </p:pic>
      <p:sp>
        <p:nvSpPr>
          <p:cNvPr id="11" name="Rectangle 10"/>
          <p:cNvSpPr/>
          <p:nvPr/>
        </p:nvSpPr>
        <p:spPr>
          <a:xfrm>
            <a:off x="0" y="6093296"/>
            <a:ext cx="6948264" cy="432048"/>
          </a:xfrm>
          <a:prstGeom prst="rect">
            <a:avLst/>
          </a:prstGeom>
          <a:gradFill flip="none" rotWithShape="1">
            <a:gsLst>
              <a:gs pos="0">
                <a:srgbClr val="FF6600"/>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6600"/>
              </a:solidFill>
            </a:endParaRPr>
          </a:p>
        </p:txBody>
      </p:sp>
      <p:pic>
        <p:nvPicPr>
          <p:cNvPr id="12" name="Picture 11" descr="PPT-footer.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1520" y="6190704"/>
            <a:ext cx="3240000" cy="259200"/>
          </a:xfrm>
          <a:prstGeom prst="rect">
            <a:avLst/>
          </a:prstGeom>
        </p:spPr>
      </p:pic>
      <p:sp>
        <p:nvSpPr>
          <p:cNvPr id="13" name="Rectangle 12"/>
          <p:cNvSpPr/>
          <p:nvPr/>
        </p:nvSpPr>
        <p:spPr>
          <a:xfrm>
            <a:off x="0" y="0"/>
            <a:ext cx="12192000" cy="936104"/>
          </a:xfrm>
          <a:prstGeom prst="rect">
            <a:avLst/>
          </a:prstGeom>
          <a:solidFill>
            <a:srgbClr val="852B33"/>
          </a:solidFill>
          <a:ln>
            <a:noFill/>
          </a:ln>
          <a:effectLst>
            <a:outerShdw blurRad="254000" dist="63500" dir="5400000" algn="t" rotWithShape="0">
              <a:srgbClr val="FF6600">
                <a:alpha val="3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8" name="TextBox 7"/>
          <p:cNvSpPr txBox="1"/>
          <p:nvPr/>
        </p:nvSpPr>
        <p:spPr>
          <a:xfrm>
            <a:off x="123155" y="983249"/>
            <a:ext cx="9028332" cy="707886"/>
          </a:xfrm>
          <a:prstGeom prst="rect">
            <a:avLst/>
          </a:prstGeom>
          <a:noFill/>
        </p:spPr>
        <p:txBody>
          <a:bodyPr wrap="square" rtlCol="0">
            <a:spAutoFit/>
          </a:bodyPr>
          <a:lstStyle/>
          <a:p>
            <a:r>
              <a:rPr lang="en-US" sz="4000" b="1" dirty="0"/>
              <a:t>So, how am I doing?</a:t>
            </a:r>
            <a:endParaRPr lang="en-GB" sz="4000" dirty="0"/>
          </a:p>
        </p:txBody>
      </p:sp>
      <p:sp>
        <p:nvSpPr>
          <p:cNvPr id="2" name="TextBox 1"/>
          <p:cNvSpPr txBox="1"/>
          <p:nvPr/>
        </p:nvSpPr>
        <p:spPr>
          <a:xfrm>
            <a:off x="123155" y="1614675"/>
            <a:ext cx="8750970" cy="4524315"/>
          </a:xfrm>
          <a:prstGeom prst="rect">
            <a:avLst/>
          </a:prstGeom>
          <a:noFill/>
        </p:spPr>
        <p:txBody>
          <a:bodyPr wrap="square" rtlCol="0">
            <a:spAutoFit/>
          </a:bodyPr>
          <a:lstStyle/>
          <a:p>
            <a:r>
              <a:rPr lang="en-US" b="1" u="sng" dirty="0"/>
              <a:t>Minimum Expected Grade (MEG)</a:t>
            </a:r>
          </a:p>
          <a:p>
            <a:endParaRPr lang="en-US" dirty="0"/>
          </a:p>
          <a:p>
            <a:r>
              <a:rPr lang="en-US" dirty="0"/>
              <a:t>This is the grade a student should achieve as a minimum, based upon previous school performance, GCSEs (even down to your postcode!)</a:t>
            </a:r>
          </a:p>
          <a:p>
            <a:endParaRPr lang="en-US" dirty="0"/>
          </a:p>
          <a:p>
            <a:r>
              <a:rPr lang="en-US" dirty="0"/>
              <a:t>A student can achieve higher than this grade. (There are no A* minimum target grades.)</a:t>
            </a:r>
          </a:p>
          <a:p>
            <a:endParaRPr lang="en-US" dirty="0"/>
          </a:p>
          <a:p>
            <a:r>
              <a:rPr lang="en-US" b="1" u="sng" dirty="0"/>
              <a:t>Current Grade</a:t>
            </a:r>
          </a:p>
          <a:p>
            <a:endParaRPr lang="en-US" dirty="0"/>
          </a:p>
          <a:p>
            <a:r>
              <a:rPr lang="en-US" dirty="0"/>
              <a:t>This is the level a student is performing at in their subject NOW! Often it will be lower than their MEG as they have not completed all the content. If it is higher, well done!</a:t>
            </a:r>
          </a:p>
          <a:p>
            <a:endParaRPr lang="en-US" dirty="0"/>
          </a:p>
          <a:p>
            <a:r>
              <a:rPr lang="en-US" b="1" u="sng" dirty="0"/>
              <a:t>Predicted Grade</a:t>
            </a:r>
          </a:p>
          <a:p>
            <a:endParaRPr lang="en-US" b="1" u="sng" dirty="0"/>
          </a:p>
          <a:p>
            <a:r>
              <a:rPr lang="en-US" dirty="0"/>
              <a:t>This is the teacher’s estimate of the student’s final grade. If it’s below the MEG, they need to sort this out! If it is on or above, they are doing the business!</a:t>
            </a:r>
            <a:endParaRPr lang="en-GB" dirty="0"/>
          </a:p>
        </p:txBody>
      </p:sp>
      <p:sp>
        <p:nvSpPr>
          <p:cNvPr id="14" name="Title 1">
            <a:extLst>
              <a:ext uri="{FF2B5EF4-FFF2-40B4-BE49-F238E27FC236}">
                <a16:creationId xmlns:a16="http://schemas.microsoft.com/office/drawing/2014/main" id="{592335AF-5A18-49D4-996F-E0A51B472F0D}"/>
              </a:ext>
            </a:extLst>
          </p:cNvPr>
          <p:cNvSpPr txBox="1">
            <a:spLocks/>
          </p:cNvSpPr>
          <p:nvPr/>
        </p:nvSpPr>
        <p:spPr>
          <a:xfrm>
            <a:off x="431321" y="-130076"/>
            <a:ext cx="11332027"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solidFill>
                  <a:schemeClr val="bg1"/>
                </a:solidFill>
              </a:rPr>
              <a:t>Post 18 Options</a:t>
            </a:r>
          </a:p>
        </p:txBody>
      </p:sp>
    </p:spTree>
    <p:extLst>
      <p:ext uri="{BB962C8B-B14F-4D97-AF65-F5344CB8AC3E}">
        <p14:creationId xmlns:p14="http://schemas.microsoft.com/office/powerpoint/2010/main" val="227696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fade">
                                      <p:cBhvr>
                                        <p:cTn id="32" dur="500"/>
                                        <p:tgtEl>
                                          <p:spTgt spid="2">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fade">
                                      <p:cBhvr>
                                        <p:cTn id="37" dur="500"/>
                                        <p:tgtEl>
                                          <p:spTgt spid="2">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12" end="12"/>
                                            </p:txEl>
                                          </p:spTgt>
                                        </p:tgtEl>
                                        <p:attrNameLst>
                                          <p:attrName>style.visibility</p:attrName>
                                        </p:attrNameLst>
                                      </p:cBhvr>
                                      <p:to>
                                        <p:strVal val="visible"/>
                                      </p:to>
                                    </p:set>
                                    <p:animEffect transition="in" filter="fade">
                                      <p:cBhvr>
                                        <p:cTn id="42"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8970079" y="2465771"/>
            <a:ext cx="2793269" cy="864254"/>
          </a:xfrm>
          <a:prstGeom prst="rect">
            <a:avLst/>
          </a:prstGeom>
        </p:spPr>
      </p:pic>
      <p:pic>
        <p:nvPicPr>
          <p:cNvPr id="5" name="Picture 4"/>
          <p:cNvPicPr>
            <a:picLocks noChangeAspect="1"/>
          </p:cNvPicPr>
          <p:nvPr/>
        </p:nvPicPr>
        <p:blipFill>
          <a:blip r:embed="rId3"/>
          <a:stretch>
            <a:fillRect/>
          </a:stretch>
        </p:blipFill>
        <p:spPr>
          <a:xfrm>
            <a:off x="9645578" y="3323402"/>
            <a:ext cx="2213724" cy="1106862"/>
          </a:xfrm>
          <a:prstGeom prst="rect">
            <a:avLst/>
          </a:prstGeom>
        </p:spPr>
      </p:pic>
      <p:pic>
        <p:nvPicPr>
          <p:cNvPr id="1030" name="Picture 6" descr="Latest Oxford University admissions reveal progress on access | University  of Oxfor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41533" y="1175297"/>
            <a:ext cx="2021815" cy="133184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032" name="Picture 8" descr="Employment Opportunities Blantyre Telegraph News for Community Good caus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79852" y="4709097"/>
            <a:ext cx="2579450" cy="7878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BGS sub brand full logo.pdf"/>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90535" y="5775743"/>
            <a:ext cx="1601465" cy="960653"/>
          </a:xfrm>
          <a:prstGeom prst="rect">
            <a:avLst/>
          </a:prstGeom>
        </p:spPr>
      </p:pic>
      <p:sp>
        <p:nvSpPr>
          <p:cNvPr id="11" name="Rectangle 10"/>
          <p:cNvSpPr/>
          <p:nvPr/>
        </p:nvSpPr>
        <p:spPr>
          <a:xfrm>
            <a:off x="0" y="6093296"/>
            <a:ext cx="6948264" cy="432048"/>
          </a:xfrm>
          <a:prstGeom prst="rect">
            <a:avLst/>
          </a:prstGeom>
          <a:gradFill flip="none" rotWithShape="1">
            <a:gsLst>
              <a:gs pos="0">
                <a:srgbClr val="FF6600"/>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6600"/>
              </a:solidFill>
            </a:endParaRPr>
          </a:p>
        </p:txBody>
      </p:sp>
      <p:pic>
        <p:nvPicPr>
          <p:cNvPr id="12" name="Picture 11" descr="PPT-footer.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1520" y="6190704"/>
            <a:ext cx="3240000" cy="259200"/>
          </a:xfrm>
          <a:prstGeom prst="rect">
            <a:avLst/>
          </a:prstGeom>
        </p:spPr>
      </p:pic>
      <p:sp>
        <p:nvSpPr>
          <p:cNvPr id="13" name="Rectangle 12"/>
          <p:cNvSpPr/>
          <p:nvPr/>
        </p:nvSpPr>
        <p:spPr>
          <a:xfrm>
            <a:off x="0" y="0"/>
            <a:ext cx="12192000" cy="936104"/>
          </a:xfrm>
          <a:prstGeom prst="rect">
            <a:avLst/>
          </a:prstGeom>
          <a:solidFill>
            <a:srgbClr val="852B33"/>
          </a:solidFill>
          <a:ln>
            <a:noFill/>
          </a:ln>
          <a:effectLst>
            <a:outerShdw blurRad="254000" dist="63500" dir="5400000" algn="t" rotWithShape="0">
              <a:srgbClr val="FF6600">
                <a:alpha val="3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8" name="TextBox 7"/>
          <p:cNvSpPr txBox="1"/>
          <p:nvPr/>
        </p:nvSpPr>
        <p:spPr>
          <a:xfrm>
            <a:off x="123155" y="983249"/>
            <a:ext cx="9028332" cy="707886"/>
          </a:xfrm>
          <a:prstGeom prst="rect">
            <a:avLst/>
          </a:prstGeom>
          <a:noFill/>
        </p:spPr>
        <p:txBody>
          <a:bodyPr wrap="square" rtlCol="0">
            <a:spAutoFit/>
          </a:bodyPr>
          <a:lstStyle/>
          <a:p>
            <a:r>
              <a:rPr lang="en-US" sz="4000" b="1" dirty="0"/>
              <a:t>So, how is your daughter/son doing?</a:t>
            </a:r>
            <a:endParaRPr lang="en-GB" sz="4000" dirty="0"/>
          </a:p>
        </p:txBody>
      </p:sp>
      <p:sp>
        <p:nvSpPr>
          <p:cNvPr id="2" name="TextBox 1"/>
          <p:cNvSpPr txBox="1"/>
          <p:nvPr/>
        </p:nvSpPr>
        <p:spPr>
          <a:xfrm>
            <a:off x="123155" y="1518990"/>
            <a:ext cx="8750970" cy="4801314"/>
          </a:xfrm>
          <a:prstGeom prst="rect">
            <a:avLst/>
          </a:prstGeom>
          <a:noFill/>
        </p:spPr>
        <p:txBody>
          <a:bodyPr wrap="square" rtlCol="0">
            <a:spAutoFit/>
          </a:bodyPr>
          <a:lstStyle/>
          <a:p>
            <a:r>
              <a:rPr lang="en-US" b="1" u="sng" dirty="0"/>
              <a:t>Minimum Expected Grade (MEG)</a:t>
            </a:r>
          </a:p>
          <a:p>
            <a:r>
              <a:rPr lang="en-US" b="1" u="sng" dirty="0"/>
              <a:t>Current Grade</a:t>
            </a:r>
          </a:p>
          <a:p>
            <a:r>
              <a:rPr lang="en-US" b="1" u="sng" dirty="0"/>
              <a:t>Predicted Grade</a:t>
            </a:r>
          </a:p>
          <a:p>
            <a:endParaRPr lang="en-US" b="1" u="sng" dirty="0"/>
          </a:p>
          <a:p>
            <a:r>
              <a:rPr lang="en-US" dirty="0"/>
              <a:t>These should all be used to work out what sort of course could be </a:t>
            </a:r>
            <a:r>
              <a:rPr lang="en-US" i="1" dirty="0"/>
              <a:t>realistically</a:t>
            </a:r>
            <a:r>
              <a:rPr lang="en-US" dirty="0"/>
              <a:t> achieved when applying to University.</a:t>
            </a:r>
          </a:p>
          <a:p>
            <a:endParaRPr lang="en-US" dirty="0"/>
          </a:p>
          <a:p>
            <a:r>
              <a:rPr lang="en-US" dirty="0"/>
              <a:t>Additionally, teachers will give a UCAS prediction for applications, per subject.</a:t>
            </a:r>
          </a:p>
          <a:p>
            <a:endParaRPr lang="en-US" dirty="0"/>
          </a:p>
          <a:p>
            <a:r>
              <a:rPr lang="en-US" dirty="0"/>
              <a:t>Although we try to be positive, there is no value in predicting beyond what a student can </a:t>
            </a:r>
            <a:r>
              <a:rPr lang="en-US" i="1" dirty="0"/>
              <a:t>realistically</a:t>
            </a:r>
            <a:r>
              <a:rPr lang="en-US" dirty="0"/>
              <a:t> achieve!!!</a:t>
            </a:r>
          </a:p>
          <a:p>
            <a:endParaRPr lang="en-US" dirty="0"/>
          </a:p>
          <a:p>
            <a:r>
              <a:rPr lang="en-US" dirty="0"/>
              <a:t>Bernard’s predictions are C/C/C</a:t>
            </a:r>
          </a:p>
          <a:p>
            <a:r>
              <a:rPr lang="en-US" dirty="0"/>
              <a:t>Pointless in applying for a course wanting A/A/A</a:t>
            </a:r>
          </a:p>
          <a:p>
            <a:r>
              <a:rPr lang="en-US" dirty="0"/>
              <a:t>Bernard should therefore think carefully about his course choices (perhaps B/C/C at a push!)</a:t>
            </a:r>
          </a:p>
          <a:p>
            <a:r>
              <a:rPr lang="en-US" b="1" dirty="0"/>
              <a:t>Bernard would also be advised not to pester staff into upping his predictions!!!!!</a:t>
            </a:r>
          </a:p>
          <a:p>
            <a:endParaRPr lang="en-GB" dirty="0"/>
          </a:p>
        </p:txBody>
      </p:sp>
      <p:sp>
        <p:nvSpPr>
          <p:cNvPr id="14" name="Title 1">
            <a:extLst>
              <a:ext uri="{FF2B5EF4-FFF2-40B4-BE49-F238E27FC236}">
                <a16:creationId xmlns:a16="http://schemas.microsoft.com/office/drawing/2014/main" id="{95E2FD6D-3549-4DC1-8FFF-551A74C6BB9F}"/>
              </a:ext>
            </a:extLst>
          </p:cNvPr>
          <p:cNvSpPr txBox="1">
            <a:spLocks/>
          </p:cNvSpPr>
          <p:nvPr/>
        </p:nvSpPr>
        <p:spPr>
          <a:xfrm>
            <a:off x="431321" y="-130076"/>
            <a:ext cx="11332027"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solidFill>
                  <a:schemeClr val="bg1"/>
                </a:solidFill>
              </a:rPr>
              <a:t>Post 18 Options</a:t>
            </a:r>
          </a:p>
        </p:txBody>
      </p:sp>
    </p:spTree>
    <p:extLst>
      <p:ext uri="{BB962C8B-B14F-4D97-AF65-F5344CB8AC3E}">
        <p14:creationId xmlns:p14="http://schemas.microsoft.com/office/powerpoint/2010/main" val="2078533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500"/>
                                        <p:tgtEl>
                                          <p:spTgt spid="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500"/>
                                        <p:tgtEl>
                                          <p:spTgt spid="2">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animEffect transition="in" filter="fade">
                                      <p:cBhvr>
                                        <p:cTn id="33" dur="500"/>
                                        <p:tgtEl>
                                          <p:spTgt spid="2">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
                                            <p:txEl>
                                              <p:pRg st="10" end="10"/>
                                            </p:txEl>
                                          </p:spTgt>
                                        </p:tgtEl>
                                        <p:attrNameLst>
                                          <p:attrName>style.visibility</p:attrName>
                                        </p:attrNameLst>
                                      </p:cBhvr>
                                      <p:to>
                                        <p:strVal val="visible"/>
                                      </p:to>
                                    </p:set>
                                    <p:animEffect transition="in" filter="fade">
                                      <p:cBhvr>
                                        <p:cTn id="38" dur="500"/>
                                        <p:tgtEl>
                                          <p:spTgt spid="2">
                                            <p:txEl>
                                              <p:pRg st="10" end="1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
                                            <p:txEl>
                                              <p:pRg st="11" end="11"/>
                                            </p:txEl>
                                          </p:spTgt>
                                        </p:tgtEl>
                                        <p:attrNameLst>
                                          <p:attrName>style.visibility</p:attrName>
                                        </p:attrNameLst>
                                      </p:cBhvr>
                                      <p:to>
                                        <p:strVal val="visible"/>
                                      </p:to>
                                    </p:set>
                                    <p:animEffect transition="in" filter="fade">
                                      <p:cBhvr>
                                        <p:cTn id="43" dur="500"/>
                                        <p:tgtEl>
                                          <p:spTgt spid="2">
                                            <p:txEl>
                                              <p:pRg st="11" end="1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
                                            <p:txEl>
                                              <p:pRg st="12" end="12"/>
                                            </p:txEl>
                                          </p:spTgt>
                                        </p:tgtEl>
                                        <p:attrNameLst>
                                          <p:attrName>style.visibility</p:attrName>
                                        </p:attrNameLst>
                                      </p:cBhvr>
                                      <p:to>
                                        <p:strVal val="visible"/>
                                      </p:to>
                                    </p:set>
                                    <p:animEffect transition="in" filter="fade">
                                      <p:cBhvr>
                                        <p:cTn id="48" dur="500"/>
                                        <p:tgtEl>
                                          <p:spTgt spid="2">
                                            <p:txEl>
                                              <p:pRg st="12" end="1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
                                            <p:txEl>
                                              <p:pRg st="13" end="13"/>
                                            </p:txEl>
                                          </p:spTgt>
                                        </p:tgtEl>
                                        <p:attrNameLst>
                                          <p:attrName>style.visibility</p:attrName>
                                        </p:attrNameLst>
                                      </p:cBhvr>
                                      <p:to>
                                        <p:strVal val="visible"/>
                                      </p:to>
                                    </p:set>
                                    <p:animEffect transition="in" filter="fade">
                                      <p:cBhvr>
                                        <p:cTn id="53"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8970079" y="2465771"/>
            <a:ext cx="2793269" cy="864254"/>
          </a:xfrm>
          <a:prstGeom prst="rect">
            <a:avLst/>
          </a:prstGeom>
        </p:spPr>
      </p:pic>
      <p:pic>
        <p:nvPicPr>
          <p:cNvPr id="5" name="Picture 4"/>
          <p:cNvPicPr>
            <a:picLocks noChangeAspect="1"/>
          </p:cNvPicPr>
          <p:nvPr/>
        </p:nvPicPr>
        <p:blipFill>
          <a:blip r:embed="rId3"/>
          <a:stretch>
            <a:fillRect/>
          </a:stretch>
        </p:blipFill>
        <p:spPr>
          <a:xfrm>
            <a:off x="9645578" y="3323402"/>
            <a:ext cx="2213724" cy="1106862"/>
          </a:xfrm>
          <a:prstGeom prst="rect">
            <a:avLst/>
          </a:prstGeom>
        </p:spPr>
      </p:pic>
      <p:pic>
        <p:nvPicPr>
          <p:cNvPr id="1030" name="Picture 6" descr="Latest Oxford University admissions reveal progress on access | University  of Oxfor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41533" y="1175297"/>
            <a:ext cx="2021815" cy="133184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032" name="Picture 8" descr="Employment Opportunities Blantyre Telegraph News for Community Good caus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79852" y="4709097"/>
            <a:ext cx="2579450" cy="7878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BGS sub brand full logo.pdf"/>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90535" y="5775743"/>
            <a:ext cx="1601465" cy="960653"/>
          </a:xfrm>
          <a:prstGeom prst="rect">
            <a:avLst/>
          </a:prstGeom>
        </p:spPr>
      </p:pic>
      <p:sp>
        <p:nvSpPr>
          <p:cNvPr id="11" name="Rectangle 10"/>
          <p:cNvSpPr/>
          <p:nvPr/>
        </p:nvSpPr>
        <p:spPr>
          <a:xfrm>
            <a:off x="0" y="6093296"/>
            <a:ext cx="6948264" cy="432048"/>
          </a:xfrm>
          <a:prstGeom prst="rect">
            <a:avLst/>
          </a:prstGeom>
          <a:gradFill flip="none" rotWithShape="1">
            <a:gsLst>
              <a:gs pos="0">
                <a:srgbClr val="FF6600"/>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6600"/>
              </a:solidFill>
            </a:endParaRPr>
          </a:p>
        </p:txBody>
      </p:sp>
      <p:pic>
        <p:nvPicPr>
          <p:cNvPr id="12" name="Picture 11" descr="PPT-footer.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1520" y="6190704"/>
            <a:ext cx="3240000" cy="259200"/>
          </a:xfrm>
          <a:prstGeom prst="rect">
            <a:avLst/>
          </a:prstGeom>
        </p:spPr>
      </p:pic>
      <p:sp>
        <p:nvSpPr>
          <p:cNvPr id="13" name="Rectangle 12"/>
          <p:cNvSpPr/>
          <p:nvPr/>
        </p:nvSpPr>
        <p:spPr>
          <a:xfrm>
            <a:off x="0" y="0"/>
            <a:ext cx="12192000" cy="936104"/>
          </a:xfrm>
          <a:prstGeom prst="rect">
            <a:avLst/>
          </a:prstGeom>
          <a:solidFill>
            <a:srgbClr val="852B33"/>
          </a:solidFill>
          <a:ln>
            <a:noFill/>
          </a:ln>
          <a:effectLst>
            <a:outerShdw blurRad="254000" dist="63500" dir="5400000" algn="t" rotWithShape="0">
              <a:srgbClr val="FF6600">
                <a:alpha val="3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8" name="TextBox 7"/>
          <p:cNvSpPr txBox="1"/>
          <p:nvPr/>
        </p:nvSpPr>
        <p:spPr>
          <a:xfrm>
            <a:off x="123155" y="983249"/>
            <a:ext cx="9028332" cy="707886"/>
          </a:xfrm>
          <a:prstGeom prst="rect">
            <a:avLst/>
          </a:prstGeom>
          <a:noFill/>
        </p:spPr>
        <p:txBody>
          <a:bodyPr wrap="square" rtlCol="0">
            <a:spAutoFit/>
          </a:bodyPr>
          <a:lstStyle/>
          <a:p>
            <a:r>
              <a:rPr lang="en-US" sz="4000" b="1" dirty="0"/>
              <a:t>Timeline</a:t>
            </a:r>
            <a:endParaRPr lang="en-GB" sz="4000" dirty="0"/>
          </a:p>
        </p:txBody>
      </p:sp>
      <p:sp>
        <p:nvSpPr>
          <p:cNvPr id="19" name="Rectangle 18"/>
          <p:cNvSpPr/>
          <p:nvPr/>
        </p:nvSpPr>
        <p:spPr>
          <a:xfrm>
            <a:off x="599810" y="3222188"/>
            <a:ext cx="1146468" cy="369332"/>
          </a:xfrm>
          <a:prstGeom prst="rect">
            <a:avLst/>
          </a:prstGeom>
        </p:spPr>
        <p:txBody>
          <a:bodyPr wrap="none">
            <a:spAutoFit/>
          </a:bodyPr>
          <a:lstStyle/>
          <a:p>
            <a:r>
              <a:rPr lang="en-GB" b="1" dirty="0">
                <a:solidFill>
                  <a:srgbClr val="B6012D"/>
                </a:solidFill>
                <a:latin typeface="Hind Guntur"/>
              </a:rPr>
              <a:t>YEAR 12</a:t>
            </a:r>
            <a:endParaRPr lang="en-GB" b="1" i="0" dirty="0">
              <a:solidFill>
                <a:srgbClr val="B6012D"/>
              </a:solidFill>
              <a:effectLst/>
              <a:latin typeface="Hind Guntur"/>
            </a:endParaRPr>
          </a:p>
        </p:txBody>
      </p:sp>
      <p:graphicFrame>
        <p:nvGraphicFramePr>
          <p:cNvPr id="20" name="Table 19"/>
          <p:cNvGraphicFramePr>
            <a:graphicFrameLocks noGrp="1"/>
          </p:cNvGraphicFramePr>
          <p:nvPr>
            <p:extLst>
              <p:ext uri="{D42A27DB-BD31-4B8C-83A1-F6EECF244321}">
                <p14:modId xmlns:p14="http://schemas.microsoft.com/office/powerpoint/2010/main" val="2281146558"/>
              </p:ext>
            </p:extLst>
          </p:nvPr>
        </p:nvGraphicFramePr>
        <p:xfrm>
          <a:off x="3093395" y="1072428"/>
          <a:ext cx="5769391" cy="4701588"/>
        </p:xfrm>
        <a:graphic>
          <a:graphicData uri="http://schemas.openxmlformats.org/drawingml/2006/table">
            <a:tbl>
              <a:tblPr/>
              <a:tblGrid>
                <a:gridCol w="2573807">
                  <a:extLst>
                    <a:ext uri="{9D8B030D-6E8A-4147-A177-3AD203B41FA5}">
                      <a16:colId xmlns:a16="http://schemas.microsoft.com/office/drawing/2014/main" val="796548587"/>
                    </a:ext>
                  </a:extLst>
                </a:gridCol>
                <a:gridCol w="3195584">
                  <a:extLst>
                    <a:ext uri="{9D8B030D-6E8A-4147-A177-3AD203B41FA5}">
                      <a16:colId xmlns:a16="http://schemas.microsoft.com/office/drawing/2014/main" val="3363370861"/>
                    </a:ext>
                  </a:extLst>
                </a:gridCol>
              </a:tblGrid>
              <a:tr h="1183564">
                <a:tc>
                  <a:txBody>
                    <a:bodyPr/>
                    <a:lstStyle/>
                    <a:p>
                      <a:pPr algn="l" fontAlgn="ctr"/>
                      <a:r>
                        <a:rPr lang="en-GB" sz="1600" dirty="0">
                          <a:solidFill>
                            <a:srgbClr val="FFFFFF"/>
                          </a:solidFill>
                          <a:effectLst/>
                        </a:rPr>
                        <a:t>September and October</a:t>
                      </a:r>
                    </a:p>
                  </a:txBody>
                  <a:tcPr marL="43513" marR="43513" marT="43513" marB="43513" anchor="ctr">
                    <a:lnL>
                      <a:noFill/>
                    </a:lnL>
                    <a:lnR>
                      <a:noFill/>
                    </a:lnR>
                    <a:lnT>
                      <a:noFill/>
                    </a:lnT>
                    <a:lnB>
                      <a:noFill/>
                    </a:lnB>
                    <a:solidFill>
                      <a:srgbClr val="322677"/>
                    </a:solidFill>
                  </a:tcPr>
                </a:tc>
                <a:tc>
                  <a:txBody>
                    <a:bodyPr/>
                    <a:lstStyle/>
                    <a:p>
                      <a:pPr algn="l" fontAlgn="ctr"/>
                      <a:r>
                        <a:rPr lang="en-US" sz="1600" dirty="0">
                          <a:solidFill>
                            <a:srgbClr val="FFFFFF"/>
                          </a:solidFill>
                          <a:effectLst/>
                        </a:rPr>
                        <a:t>Settling into the Sixth Form.</a:t>
                      </a:r>
                    </a:p>
                    <a:p>
                      <a:pPr algn="l" fontAlgn="ctr"/>
                      <a:r>
                        <a:rPr lang="en-US" sz="1600" dirty="0">
                          <a:solidFill>
                            <a:srgbClr val="FFFFFF"/>
                          </a:solidFill>
                          <a:effectLst/>
                        </a:rPr>
                        <a:t>Developing skills to be an effective independent learner.</a:t>
                      </a:r>
                    </a:p>
                    <a:p>
                      <a:pPr algn="l" fontAlgn="ctr"/>
                      <a:r>
                        <a:rPr lang="en-US" sz="1600" dirty="0">
                          <a:solidFill>
                            <a:srgbClr val="FFFFFF"/>
                          </a:solidFill>
                          <a:effectLst/>
                        </a:rPr>
                        <a:t>Initial Subject Assessments.</a:t>
                      </a:r>
                    </a:p>
                  </a:txBody>
                  <a:tcPr marL="43513" marR="43513" marT="43513" marB="43513" anchor="ctr">
                    <a:lnL>
                      <a:noFill/>
                    </a:lnL>
                    <a:lnR>
                      <a:noFill/>
                    </a:lnR>
                    <a:lnT>
                      <a:noFill/>
                    </a:lnT>
                    <a:lnB>
                      <a:noFill/>
                    </a:lnB>
                    <a:solidFill>
                      <a:srgbClr val="322677"/>
                    </a:solidFill>
                  </a:tcPr>
                </a:tc>
                <a:extLst>
                  <a:ext uri="{0D108BD9-81ED-4DB2-BD59-A6C34878D82A}">
                    <a16:rowId xmlns:a16="http://schemas.microsoft.com/office/drawing/2014/main" val="907424646"/>
                  </a:ext>
                </a:extLst>
              </a:tr>
              <a:tr h="1026916">
                <a:tc>
                  <a:txBody>
                    <a:bodyPr/>
                    <a:lstStyle/>
                    <a:p>
                      <a:pPr algn="l" fontAlgn="ctr"/>
                      <a:r>
                        <a:rPr lang="en-GB" sz="1600" dirty="0">
                          <a:solidFill>
                            <a:srgbClr val="FFFFFF"/>
                          </a:solidFill>
                          <a:effectLst/>
                        </a:rPr>
                        <a:t>November and December</a:t>
                      </a:r>
                    </a:p>
                  </a:txBody>
                  <a:tcPr marL="43513" marR="43513" marT="43513" marB="43513" anchor="ctr">
                    <a:lnL>
                      <a:noFill/>
                    </a:lnL>
                    <a:lnR>
                      <a:noFill/>
                    </a:lnR>
                    <a:lnT>
                      <a:noFill/>
                    </a:lnT>
                    <a:lnB>
                      <a:noFill/>
                    </a:lnB>
                    <a:solidFill>
                      <a:srgbClr val="322677"/>
                    </a:solidFill>
                  </a:tcPr>
                </a:tc>
                <a:tc>
                  <a:txBody>
                    <a:bodyPr/>
                    <a:lstStyle/>
                    <a:p>
                      <a:pPr algn="l" fontAlgn="ctr"/>
                      <a:r>
                        <a:rPr lang="en-US" sz="1600" dirty="0">
                          <a:solidFill>
                            <a:srgbClr val="FFFFFF"/>
                          </a:solidFill>
                          <a:effectLst/>
                        </a:rPr>
                        <a:t>Focus on Future Opportunities.</a:t>
                      </a:r>
                    </a:p>
                    <a:p>
                      <a:pPr algn="l" fontAlgn="ctr"/>
                      <a:r>
                        <a:rPr lang="en-US" sz="1600" dirty="0">
                          <a:solidFill>
                            <a:srgbClr val="FFFFFF"/>
                          </a:solidFill>
                          <a:effectLst/>
                        </a:rPr>
                        <a:t>Using the </a:t>
                      </a:r>
                      <a:r>
                        <a:rPr lang="en-US" sz="1600" dirty="0" err="1">
                          <a:solidFill>
                            <a:srgbClr val="FFFFFF"/>
                          </a:solidFill>
                          <a:effectLst/>
                        </a:rPr>
                        <a:t>Unifrog</a:t>
                      </a:r>
                      <a:r>
                        <a:rPr lang="en-US" sz="1600" dirty="0">
                          <a:solidFill>
                            <a:srgbClr val="FFFFFF"/>
                          </a:solidFill>
                          <a:effectLst/>
                        </a:rPr>
                        <a:t> Destinations Platform.</a:t>
                      </a:r>
                    </a:p>
                    <a:p>
                      <a:pPr algn="l" fontAlgn="ctr"/>
                      <a:r>
                        <a:rPr lang="en-US" sz="1600" dirty="0">
                          <a:solidFill>
                            <a:srgbClr val="FFFFFF"/>
                          </a:solidFill>
                          <a:effectLst/>
                        </a:rPr>
                        <a:t>Oxbridge and Medics Sessions.</a:t>
                      </a:r>
                    </a:p>
                  </a:txBody>
                  <a:tcPr marL="43513" marR="43513" marT="43513" marB="43513" anchor="ctr">
                    <a:lnL>
                      <a:noFill/>
                    </a:lnL>
                    <a:lnR>
                      <a:noFill/>
                    </a:lnR>
                    <a:lnT>
                      <a:noFill/>
                    </a:lnT>
                    <a:lnB>
                      <a:noFill/>
                    </a:lnB>
                    <a:solidFill>
                      <a:srgbClr val="322677"/>
                    </a:solidFill>
                  </a:tcPr>
                </a:tc>
                <a:extLst>
                  <a:ext uri="{0D108BD9-81ED-4DB2-BD59-A6C34878D82A}">
                    <a16:rowId xmlns:a16="http://schemas.microsoft.com/office/drawing/2014/main" val="596206182"/>
                  </a:ext>
                </a:extLst>
              </a:tr>
              <a:tr h="1496860">
                <a:tc>
                  <a:txBody>
                    <a:bodyPr/>
                    <a:lstStyle/>
                    <a:p>
                      <a:pPr algn="l" fontAlgn="ctr"/>
                      <a:r>
                        <a:rPr lang="en-GB" sz="1600" dirty="0">
                          <a:solidFill>
                            <a:schemeClr val="accent4">
                              <a:lumMod val="60000"/>
                              <a:lumOff val="40000"/>
                            </a:schemeClr>
                          </a:solidFill>
                          <a:effectLst/>
                        </a:rPr>
                        <a:t>January to April</a:t>
                      </a:r>
                    </a:p>
                  </a:txBody>
                  <a:tcPr marL="43513" marR="43513" marT="43513" marB="43513" anchor="ctr">
                    <a:lnL>
                      <a:noFill/>
                    </a:lnL>
                    <a:lnR>
                      <a:noFill/>
                    </a:lnR>
                    <a:lnT>
                      <a:noFill/>
                    </a:lnT>
                    <a:lnB>
                      <a:noFill/>
                    </a:lnB>
                    <a:solidFill>
                      <a:srgbClr val="322677"/>
                    </a:solidFill>
                  </a:tcPr>
                </a:tc>
                <a:tc>
                  <a:txBody>
                    <a:bodyPr/>
                    <a:lstStyle/>
                    <a:p>
                      <a:pPr algn="l" fontAlgn="ctr"/>
                      <a:r>
                        <a:rPr lang="en-US" sz="1600" dirty="0">
                          <a:solidFill>
                            <a:schemeClr val="accent4">
                              <a:lumMod val="60000"/>
                              <a:lumOff val="40000"/>
                            </a:schemeClr>
                          </a:solidFill>
                          <a:effectLst/>
                        </a:rPr>
                        <a:t>Tutor Sessions.</a:t>
                      </a:r>
                    </a:p>
                    <a:p>
                      <a:pPr algn="l" fontAlgn="ctr"/>
                      <a:r>
                        <a:rPr lang="en-US" sz="1600" dirty="0">
                          <a:solidFill>
                            <a:schemeClr val="accent4">
                              <a:lumMod val="60000"/>
                              <a:lumOff val="40000"/>
                            </a:schemeClr>
                          </a:solidFill>
                          <a:effectLst/>
                        </a:rPr>
                        <a:t>Focus on Extra Curricular and Super Curricular.</a:t>
                      </a:r>
                    </a:p>
                    <a:p>
                      <a:pPr algn="l" fontAlgn="ctr"/>
                      <a:r>
                        <a:rPr lang="en-US" sz="1600" dirty="0">
                          <a:solidFill>
                            <a:schemeClr val="accent4">
                              <a:lumMod val="60000"/>
                              <a:lumOff val="40000"/>
                            </a:schemeClr>
                          </a:solidFill>
                          <a:effectLst/>
                        </a:rPr>
                        <a:t>Personal Statements.</a:t>
                      </a:r>
                    </a:p>
                    <a:p>
                      <a:pPr algn="l" fontAlgn="ctr"/>
                      <a:r>
                        <a:rPr lang="en-US" sz="1600" dirty="0">
                          <a:solidFill>
                            <a:schemeClr val="accent4">
                              <a:lumMod val="60000"/>
                              <a:lumOff val="40000"/>
                            </a:schemeClr>
                          </a:solidFill>
                          <a:effectLst/>
                        </a:rPr>
                        <a:t>Options at 18/Higher Education Guidance Event and Students.</a:t>
                      </a:r>
                    </a:p>
                  </a:txBody>
                  <a:tcPr marL="43513" marR="43513" marT="43513" marB="43513" anchor="ctr">
                    <a:lnL>
                      <a:noFill/>
                    </a:lnL>
                    <a:lnR>
                      <a:noFill/>
                    </a:lnR>
                    <a:lnT>
                      <a:noFill/>
                    </a:lnT>
                    <a:lnB>
                      <a:noFill/>
                    </a:lnB>
                    <a:solidFill>
                      <a:srgbClr val="322677"/>
                    </a:solidFill>
                  </a:tcPr>
                </a:tc>
                <a:extLst>
                  <a:ext uri="{0D108BD9-81ED-4DB2-BD59-A6C34878D82A}">
                    <a16:rowId xmlns:a16="http://schemas.microsoft.com/office/drawing/2014/main" val="3854467965"/>
                  </a:ext>
                </a:extLst>
              </a:tr>
              <a:tr h="243675">
                <a:tc>
                  <a:txBody>
                    <a:bodyPr/>
                    <a:lstStyle/>
                    <a:p>
                      <a:pPr algn="l" fontAlgn="ctr"/>
                      <a:r>
                        <a:rPr lang="en-GB" sz="1600">
                          <a:solidFill>
                            <a:schemeClr val="accent4">
                              <a:lumMod val="60000"/>
                              <a:lumOff val="40000"/>
                            </a:schemeClr>
                          </a:solidFill>
                          <a:effectLst/>
                        </a:rPr>
                        <a:t>May and June</a:t>
                      </a:r>
                    </a:p>
                  </a:txBody>
                  <a:tcPr marL="43513" marR="43513" marT="43513" marB="43513" anchor="ctr">
                    <a:lnL>
                      <a:noFill/>
                    </a:lnL>
                    <a:lnR>
                      <a:noFill/>
                    </a:lnR>
                    <a:lnT>
                      <a:noFill/>
                    </a:lnT>
                    <a:lnB>
                      <a:noFill/>
                    </a:lnB>
                    <a:solidFill>
                      <a:srgbClr val="322677"/>
                    </a:solidFill>
                  </a:tcPr>
                </a:tc>
                <a:tc>
                  <a:txBody>
                    <a:bodyPr/>
                    <a:lstStyle/>
                    <a:p>
                      <a:pPr algn="l" fontAlgn="ctr"/>
                      <a:r>
                        <a:rPr lang="en-GB" sz="1600" dirty="0">
                          <a:solidFill>
                            <a:schemeClr val="accent4">
                              <a:lumMod val="60000"/>
                              <a:lumOff val="40000"/>
                            </a:schemeClr>
                          </a:solidFill>
                          <a:effectLst/>
                        </a:rPr>
                        <a:t>External Exam Season.</a:t>
                      </a:r>
                    </a:p>
                  </a:txBody>
                  <a:tcPr marL="43513" marR="43513" marT="43513" marB="43513" anchor="ctr">
                    <a:lnL>
                      <a:noFill/>
                    </a:lnL>
                    <a:lnR>
                      <a:noFill/>
                    </a:lnR>
                    <a:lnT>
                      <a:noFill/>
                    </a:lnT>
                    <a:lnB>
                      <a:noFill/>
                    </a:lnB>
                    <a:solidFill>
                      <a:srgbClr val="322677"/>
                    </a:solidFill>
                  </a:tcPr>
                </a:tc>
                <a:extLst>
                  <a:ext uri="{0D108BD9-81ED-4DB2-BD59-A6C34878D82A}">
                    <a16:rowId xmlns:a16="http://schemas.microsoft.com/office/drawing/2014/main" val="3479551673"/>
                  </a:ext>
                </a:extLst>
              </a:tr>
              <a:tr h="400323">
                <a:tc>
                  <a:txBody>
                    <a:bodyPr/>
                    <a:lstStyle/>
                    <a:p>
                      <a:pPr algn="l" fontAlgn="ctr"/>
                      <a:r>
                        <a:rPr lang="en-GB" sz="1600">
                          <a:solidFill>
                            <a:schemeClr val="accent4">
                              <a:lumMod val="60000"/>
                              <a:lumOff val="40000"/>
                            </a:schemeClr>
                          </a:solidFill>
                          <a:effectLst/>
                        </a:rPr>
                        <a:t>July</a:t>
                      </a:r>
                    </a:p>
                  </a:txBody>
                  <a:tcPr marL="43513" marR="43513" marT="43513" marB="43513" anchor="ctr">
                    <a:lnL>
                      <a:noFill/>
                    </a:lnL>
                    <a:lnR>
                      <a:noFill/>
                    </a:lnR>
                    <a:lnT>
                      <a:noFill/>
                    </a:lnT>
                    <a:lnB>
                      <a:noFill/>
                    </a:lnB>
                    <a:solidFill>
                      <a:srgbClr val="322677"/>
                    </a:solidFill>
                  </a:tcPr>
                </a:tc>
                <a:tc>
                  <a:txBody>
                    <a:bodyPr/>
                    <a:lstStyle/>
                    <a:p>
                      <a:pPr algn="l" fontAlgn="ctr"/>
                      <a:r>
                        <a:rPr lang="en-GB" sz="1600" dirty="0">
                          <a:solidFill>
                            <a:schemeClr val="accent4">
                              <a:lumMod val="60000"/>
                              <a:lumOff val="40000"/>
                            </a:schemeClr>
                          </a:solidFill>
                          <a:effectLst/>
                        </a:rPr>
                        <a:t>UCAS Sessions.</a:t>
                      </a:r>
                    </a:p>
                    <a:p>
                      <a:pPr algn="l" fontAlgn="ctr"/>
                      <a:r>
                        <a:rPr lang="en-GB" sz="1600" dirty="0">
                          <a:solidFill>
                            <a:schemeClr val="accent4">
                              <a:lumMod val="60000"/>
                              <a:lumOff val="40000"/>
                            </a:schemeClr>
                          </a:solidFill>
                          <a:effectLst/>
                        </a:rPr>
                        <a:t>Focus on Careers.</a:t>
                      </a:r>
                    </a:p>
                  </a:txBody>
                  <a:tcPr marL="43513" marR="43513" marT="43513" marB="43513" anchor="ctr">
                    <a:lnL>
                      <a:noFill/>
                    </a:lnL>
                    <a:lnR>
                      <a:noFill/>
                    </a:lnR>
                    <a:lnT>
                      <a:noFill/>
                    </a:lnT>
                    <a:lnB>
                      <a:noFill/>
                    </a:lnB>
                    <a:solidFill>
                      <a:srgbClr val="322677"/>
                    </a:solidFill>
                  </a:tcPr>
                </a:tc>
                <a:extLst>
                  <a:ext uri="{0D108BD9-81ED-4DB2-BD59-A6C34878D82A}">
                    <a16:rowId xmlns:a16="http://schemas.microsoft.com/office/drawing/2014/main" val="288086203"/>
                  </a:ext>
                </a:extLst>
              </a:tr>
            </a:tbl>
          </a:graphicData>
        </a:graphic>
      </p:graphicFrame>
      <p:sp>
        <p:nvSpPr>
          <p:cNvPr id="14" name="Title 1">
            <a:extLst>
              <a:ext uri="{FF2B5EF4-FFF2-40B4-BE49-F238E27FC236}">
                <a16:creationId xmlns:a16="http://schemas.microsoft.com/office/drawing/2014/main" id="{F518DBE0-E04C-4B36-A18D-D91C532E2C13}"/>
              </a:ext>
            </a:extLst>
          </p:cNvPr>
          <p:cNvSpPr txBox="1">
            <a:spLocks/>
          </p:cNvSpPr>
          <p:nvPr/>
        </p:nvSpPr>
        <p:spPr>
          <a:xfrm>
            <a:off x="431321" y="-130076"/>
            <a:ext cx="11332027"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solidFill>
                  <a:schemeClr val="bg1"/>
                </a:solidFill>
              </a:rPr>
              <a:t>Post 18 Options</a:t>
            </a:r>
          </a:p>
        </p:txBody>
      </p:sp>
    </p:spTree>
    <p:extLst>
      <p:ext uri="{BB962C8B-B14F-4D97-AF65-F5344CB8AC3E}">
        <p14:creationId xmlns:p14="http://schemas.microsoft.com/office/powerpoint/2010/main" val="1311833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8970079" y="2465771"/>
            <a:ext cx="2793269" cy="864254"/>
          </a:xfrm>
          <a:prstGeom prst="rect">
            <a:avLst/>
          </a:prstGeom>
        </p:spPr>
      </p:pic>
      <p:pic>
        <p:nvPicPr>
          <p:cNvPr id="5" name="Picture 4"/>
          <p:cNvPicPr>
            <a:picLocks noChangeAspect="1"/>
          </p:cNvPicPr>
          <p:nvPr/>
        </p:nvPicPr>
        <p:blipFill>
          <a:blip r:embed="rId3"/>
          <a:stretch>
            <a:fillRect/>
          </a:stretch>
        </p:blipFill>
        <p:spPr>
          <a:xfrm>
            <a:off x="9645578" y="3323402"/>
            <a:ext cx="2213724" cy="1106862"/>
          </a:xfrm>
          <a:prstGeom prst="rect">
            <a:avLst/>
          </a:prstGeom>
        </p:spPr>
      </p:pic>
      <p:pic>
        <p:nvPicPr>
          <p:cNvPr id="1030" name="Picture 6" descr="Latest Oxford University admissions reveal progress on access | University  of Oxfor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41533" y="1175297"/>
            <a:ext cx="2021815" cy="133184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032" name="Picture 8" descr="Employment Opportunities Blantyre Telegraph News for Community Good caus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79852" y="4709097"/>
            <a:ext cx="2579450" cy="7878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BGS sub brand full logo.pdf"/>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90535" y="5775743"/>
            <a:ext cx="1601465" cy="960653"/>
          </a:xfrm>
          <a:prstGeom prst="rect">
            <a:avLst/>
          </a:prstGeom>
        </p:spPr>
      </p:pic>
      <p:sp>
        <p:nvSpPr>
          <p:cNvPr id="11" name="Rectangle 10"/>
          <p:cNvSpPr/>
          <p:nvPr/>
        </p:nvSpPr>
        <p:spPr>
          <a:xfrm>
            <a:off x="0" y="6093296"/>
            <a:ext cx="6948264" cy="432048"/>
          </a:xfrm>
          <a:prstGeom prst="rect">
            <a:avLst/>
          </a:prstGeom>
          <a:gradFill flip="none" rotWithShape="1">
            <a:gsLst>
              <a:gs pos="0">
                <a:srgbClr val="FF6600"/>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6600"/>
              </a:solidFill>
            </a:endParaRPr>
          </a:p>
        </p:txBody>
      </p:sp>
      <p:pic>
        <p:nvPicPr>
          <p:cNvPr id="12" name="Picture 11" descr="PPT-footer.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1520" y="6190704"/>
            <a:ext cx="3240000" cy="259200"/>
          </a:xfrm>
          <a:prstGeom prst="rect">
            <a:avLst/>
          </a:prstGeom>
        </p:spPr>
      </p:pic>
      <p:sp>
        <p:nvSpPr>
          <p:cNvPr id="13" name="Rectangle 12"/>
          <p:cNvSpPr/>
          <p:nvPr/>
        </p:nvSpPr>
        <p:spPr>
          <a:xfrm>
            <a:off x="0" y="0"/>
            <a:ext cx="12192000" cy="936104"/>
          </a:xfrm>
          <a:prstGeom prst="rect">
            <a:avLst/>
          </a:prstGeom>
          <a:solidFill>
            <a:srgbClr val="852B33"/>
          </a:solidFill>
          <a:ln>
            <a:noFill/>
          </a:ln>
          <a:effectLst>
            <a:outerShdw blurRad="254000" dist="63500" dir="5400000" algn="t" rotWithShape="0">
              <a:srgbClr val="FF6600">
                <a:alpha val="3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8" name="TextBox 7"/>
          <p:cNvSpPr txBox="1"/>
          <p:nvPr/>
        </p:nvSpPr>
        <p:spPr>
          <a:xfrm>
            <a:off x="123155" y="983249"/>
            <a:ext cx="9028332" cy="707886"/>
          </a:xfrm>
          <a:prstGeom prst="rect">
            <a:avLst/>
          </a:prstGeom>
          <a:noFill/>
        </p:spPr>
        <p:txBody>
          <a:bodyPr wrap="square" rtlCol="0">
            <a:spAutoFit/>
          </a:bodyPr>
          <a:lstStyle/>
          <a:p>
            <a:r>
              <a:rPr lang="en-US" sz="4000" b="1" dirty="0"/>
              <a:t>Timeline</a:t>
            </a:r>
            <a:endParaRPr lang="en-GB" sz="4000" dirty="0"/>
          </a:p>
        </p:txBody>
      </p:sp>
      <p:graphicFrame>
        <p:nvGraphicFramePr>
          <p:cNvPr id="3" name="Table 2"/>
          <p:cNvGraphicFramePr>
            <a:graphicFrameLocks noGrp="1"/>
          </p:cNvGraphicFramePr>
          <p:nvPr>
            <p:extLst>
              <p:ext uri="{D42A27DB-BD31-4B8C-83A1-F6EECF244321}">
                <p14:modId xmlns:p14="http://schemas.microsoft.com/office/powerpoint/2010/main" val="3075777949"/>
              </p:ext>
            </p:extLst>
          </p:nvPr>
        </p:nvGraphicFramePr>
        <p:xfrm>
          <a:off x="2990278" y="1225877"/>
          <a:ext cx="5389754" cy="4787443"/>
        </p:xfrm>
        <a:graphic>
          <a:graphicData uri="http://schemas.openxmlformats.org/drawingml/2006/table">
            <a:tbl>
              <a:tblPr/>
              <a:tblGrid>
                <a:gridCol w="2694877">
                  <a:extLst>
                    <a:ext uri="{9D8B030D-6E8A-4147-A177-3AD203B41FA5}">
                      <a16:colId xmlns:a16="http://schemas.microsoft.com/office/drawing/2014/main" val="741187123"/>
                    </a:ext>
                  </a:extLst>
                </a:gridCol>
                <a:gridCol w="2694877">
                  <a:extLst>
                    <a:ext uri="{9D8B030D-6E8A-4147-A177-3AD203B41FA5}">
                      <a16:colId xmlns:a16="http://schemas.microsoft.com/office/drawing/2014/main" val="1707240440"/>
                    </a:ext>
                  </a:extLst>
                </a:gridCol>
              </a:tblGrid>
              <a:tr h="1150305">
                <a:tc>
                  <a:txBody>
                    <a:bodyPr/>
                    <a:lstStyle/>
                    <a:p>
                      <a:pPr algn="l"/>
                      <a:r>
                        <a:rPr lang="en-GB" sz="1600" dirty="0">
                          <a:solidFill>
                            <a:schemeClr val="accent4">
                              <a:lumMod val="60000"/>
                              <a:lumOff val="40000"/>
                            </a:schemeClr>
                          </a:solidFill>
                          <a:effectLst/>
                        </a:rPr>
                        <a:t>30 September</a:t>
                      </a:r>
                    </a:p>
                  </a:txBody>
                  <a:tcPr marL="54121" marR="54121" marT="54121" marB="54121" anchor="ctr">
                    <a:lnL>
                      <a:noFill/>
                    </a:lnL>
                    <a:lnR>
                      <a:noFill/>
                    </a:lnR>
                    <a:lnT>
                      <a:noFill/>
                    </a:lnT>
                    <a:lnB>
                      <a:noFill/>
                    </a:lnB>
                    <a:solidFill>
                      <a:srgbClr val="322677"/>
                    </a:solidFill>
                  </a:tcPr>
                </a:tc>
                <a:tc>
                  <a:txBody>
                    <a:bodyPr/>
                    <a:lstStyle/>
                    <a:p>
                      <a:pPr algn="l"/>
                      <a:r>
                        <a:rPr lang="en-US" sz="1600">
                          <a:solidFill>
                            <a:schemeClr val="accent4">
                              <a:lumMod val="60000"/>
                              <a:lumOff val="40000"/>
                            </a:schemeClr>
                          </a:solidFill>
                          <a:effectLst/>
                        </a:rPr>
                        <a:t>School deadline for applications to Oxbridge and for medical, veterinary and dentistry applications.</a:t>
                      </a:r>
                    </a:p>
                  </a:txBody>
                  <a:tcPr marL="54121" marR="54121" marT="54121" marB="54121" anchor="ctr">
                    <a:lnL>
                      <a:noFill/>
                    </a:lnL>
                    <a:lnR>
                      <a:noFill/>
                    </a:lnR>
                    <a:lnT>
                      <a:noFill/>
                    </a:lnT>
                    <a:lnB>
                      <a:noFill/>
                    </a:lnB>
                    <a:solidFill>
                      <a:srgbClr val="322677"/>
                    </a:solidFill>
                  </a:tcPr>
                </a:tc>
                <a:extLst>
                  <a:ext uri="{0D108BD9-81ED-4DB2-BD59-A6C34878D82A}">
                    <a16:rowId xmlns:a16="http://schemas.microsoft.com/office/drawing/2014/main" val="210117160"/>
                  </a:ext>
                </a:extLst>
              </a:tr>
              <a:tr h="528109">
                <a:tc>
                  <a:txBody>
                    <a:bodyPr/>
                    <a:lstStyle/>
                    <a:p>
                      <a:pPr algn="l"/>
                      <a:r>
                        <a:rPr lang="en-GB" sz="1600" dirty="0">
                          <a:solidFill>
                            <a:schemeClr val="accent4">
                              <a:lumMod val="60000"/>
                              <a:lumOff val="40000"/>
                            </a:schemeClr>
                          </a:solidFill>
                          <a:effectLst/>
                        </a:rPr>
                        <a:t>15 October</a:t>
                      </a:r>
                    </a:p>
                  </a:txBody>
                  <a:tcPr marL="54121" marR="54121" marT="54121" marB="54121" anchor="ctr">
                    <a:lnL>
                      <a:noFill/>
                    </a:lnL>
                    <a:lnR>
                      <a:noFill/>
                    </a:lnR>
                    <a:lnT>
                      <a:noFill/>
                    </a:lnT>
                    <a:lnB>
                      <a:noFill/>
                    </a:lnB>
                    <a:solidFill>
                      <a:srgbClr val="322677"/>
                    </a:solidFill>
                  </a:tcPr>
                </a:tc>
                <a:tc>
                  <a:txBody>
                    <a:bodyPr/>
                    <a:lstStyle/>
                    <a:p>
                      <a:pPr algn="l"/>
                      <a:r>
                        <a:rPr lang="en-US" sz="1600" dirty="0">
                          <a:solidFill>
                            <a:schemeClr val="accent4">
                              <a:lumMod val="60000"/>
                              <a:lumOff val="40000"/>
                            </a:schemeClr>
                          </a:solidFill>
                          <a:effectLst/>
                        </a:rPr>
                        <a:t>UCAS deadline for early entry applications.</a:t>
                      </a:r>
                    </a:p>
                  </a:txBody>
                  <a:tcPr marL="54121" marR="54121" marT="54121" marB="54121" anchor="ctr">
                    <a:lnL>
                      <a:noFill/>
                    </a:lnL>
                    <a:lnR>
                      <a:noFill/>
                    </a:lnR>
                    <a:lnT>
                      <a:noFill/>
                    </a:lnT>
                    <a:lnB>
                      <a:noFill/>
                    </a:lnB>
                    <a:solidFill>
                      <a:srgbClr val="322677"/>
                    </a:solidFill>
                  </a:tcPr>
                </a:tc>
                <a:extLst>
                  <a:ext uri="{0D108BD9-81ED-4DB2-BD59-A6C34878D82A}">
                    <a16:rowId xmlns:a16="http://schemas.microsoft.com/office/drawing/2014/main" val="2959106344"/>
                  </a:ext>
                </a:extLst>
              </a:tr>
              <a:tr h="528109">
                <a:tc>
                  <a:txBody>
                    <a:bodyPr/>
                    <a:lstStyle/>
                    <a:p>
                      <a:pPr algn="l"/>
                      <a:r>
                        <a:rPr lang="en-GB" sz="1600">
                          <a:solidFill>
                            <a:schemeClr val="accent4">
                              <a:lumMod val="60000"/>
                              <a:lumOff val="40000"/>
                            </a:schemeClr>
                          </a:solidFill>
                          <a:effectLst/>
                        </a:rPr>
                        <a:t>1 December</a:t>
                      </a:r>
                    </a:p>
                  </a:txBody>
                  <a:tcPr marL="54121" marR="54121" marT="54121" marB="54121" anchor="ctr">
                    <a:lnL>
                      <a:noFill/>
                    </a:lnL>
                    <a:lnR>
                      <a:noFill/>
                    </a:lnR>
                    <a:lnT>
                      <a:noFill/>
                    </a:lnT>
                    <a:lnB>
                      <a:noFill/>
                    </a:lnB>
                    <a:solidFill>
                      <a:srgbClr val="322677"/>
                    </a:solidFill>
                  </a:tcPr>
                </a:tc>
                <a:tc>
                  <a:txBody>
                    <a:bodyPr/>
                    <a:lstStyle/>
                    <a:p>
                      <a:pPr algn="l"/>
                      <a:r>
                        <a:rPr lang="en-US" sz="1600" dirty="0">
                          <a:solidFill>
                            <a:schemeClr val="accent4">
                              <a:lumMod val="60000"/>
                              <a:lumOff val="40000"/>
                            </a:schemeClr>
                          </a:solidFill>
                          <a:effectLst/>
                        </a:rPr>
                        <a:t>School deadline for UCAS applications.</a:t>
                      </a:r>
                    </a:p>
                  </a:txBody>
                  <a:tcPr marL="54121" marR="54121" marT="54121" marB="54121" anchor="ctr">
                    <a:lnL>
                      <a:noFill/>
                    </a:lnL>
                    <a:lnR>
                      <a:noFill/>
                    </a:lnR>
                    <a:lnT>
                      <a:noFill/>
                    </a:lnT>
                    <a:lnB>
                      <a:noFill/>
                    </a:lnB>
                    <a:solidFill>
                      <a:srgbClr val="322677"/>
                    </a:solidFill>
                  </a:tcPr>
                </a:tc>
                <a:extLst>
                  <a:ext uri="{0D108BD9-81ED-4DB2-BD59-A6C34878D82A}">
                    <a16:rowId xmlns:a16="http://schemas.microsoft.com/office/drawing/2014/main" val="644784806"/>
                  </a:ext>
                </a:extLst>
              </a:tr>
              <a:tr h="1150305">
                <a:tc>
                  <a:txBody>
                    <a:bodyPr/>
                    <a:lstStyle/>
                    <a:p>
                      <a:pPr algn="l"/>
                      <a:r>
                        <a:rPr lang="en-GB" sz="1600" dirty="0">
                          <a:solidFill>
                            <a:schemeClr val="accent4">
                              <a:lumMod val="60000"/>
                              <a:lumOff val="40000"/>
                            </a:schemeClr>
                          </a:solidFill>
                          <a:effectLst/>
                        </a:rPr>
                        <a:t>Late January</a:t>
                      </a:r>
                    </a:p>
                  </a:txBody>
                  <a:tcPr marL="54121" marR="54121" marT="54121" marB="54121" anchor="ctr">
                    <a:lnL>
                      <a:noFill/>
                    </a:lnL>
                    <a:lnR>
                      <a:noFill/>
                    </a:lnR>
                    <a:lnT>
                      <a:noFill/>
                    </a:lnT>
                    <a:lnB>
                      <a:noFill/>
                    </a:lnB>
                    <a:solidFill>
                      <a:srgbClr val="322677"/>
                    </a:solidFill>
                  </a:tcPr>
                </a:tc>
                <a:tc>
                  <a:txBody>
                    <a:bodyPr/>
                    <a:lstStyle/>
                    <a:p>
                      <a:pPr algn="l"/>
                      <a:r>
                        <a:rPr lang="en-US" sz="1600" dirty="0">
                          <a:solidFill>
                            <a:schemeClr val="accent4">
                              <a:lumMod val="60000"/>
                              <a:lumOff val="40000"/>
                            </a:schemeClr>
                          </a:solidFill>
                          <a:effectLst/>
                        </a:rPr>
                        <a:t>UCAS deadline for application that are guaranteed to be considered by institutions.</a:t>
                      </a:r>
                    </a:p>
                  </a:txBody>
                  <a:tcPr marL="54121" marR="54121" marT="54121" marB="54121" anchor="ctr">
                    <a:lnL>
                      <a:noFill/>
                    </a:lnL>
                    <a:lnR>
                      <a:noFill/>
                    </a:lnR>
                    <a:lnT>
                      <a:noFill/>
                    </a:lnT>
                    <a:lnB>
                      <a:noFill/>
                    </a:lnB>
                    <a:solidFill>
                      <a:srgbClr val="322677"/>
                    </a:solidFill>
                  </a:tcPr>
                </a:tc>
                <a:extLst>
                  <a:ext uri="{0D108BD9-81ED-4DB2-BD59-A6C34878D82A}">
                    <a16:rowId xmlns:a16="http://schemas.microsoft.com/office/drawing/2014/main" val="1207997051"/>
                  </a:ext>
                </a:extLst>
              </a:tr>
              <a:tr h="942907">
                <a:tc>
                  <a:txBody>
                    <a:bodyPr/>
                    <a:lstStyle/>
                    <a:p>
                      <a:pPr algn="l"/>
                      <a:r>
                        <a:rPr lang="en-GB" sz="1600">
                          <a:solidFill>
                            <a:schemeClr val="accent4">
                              <a:lumMod val="60000"/>
                              <a:lumOff val="40000"/>
                            </a:schemeClr>
                          </a:solidFill>
                          <a:effectLst/>
                        </a:rPr>
                        <a:t>February to April</a:t>
                      </a:r>
                    </a:p>
                  </a:txBody>
                  <a:tcPr marL="54121" marR="54121" marT="54121" marB="54121" anchor="ctr">
                    <a:lnL>
                      <a:noFill/>
                    </a:lnL>
                    <a:lnR>
                      <a:noFill/>
                    </a:lnR>
                    <a:lnT>
                      <a:noFill/>
                    </a:lnT>
                    <a:lnB>
                      <a:noFill/>
                    </a:lnB>
                    <a:solidFill>
                      <a:srgbClr val="322677"/>
                    </a:solidFill>
                  </a:tcPr>
                </a:tc>
                <a:tc>
                  <a:txBody>
                    <a:bodyPr/>
                    <a:lstStyle/>
                    <a:p>
                      <a:pPr algn="l"/>
                      <a:r>
                        <a:rPr lang="en-US" sz="1600" dirty="0">
                          <a:solidFill>
                            <a:schemeClr val="accent4">
                              <a:lumMod val="60000"/>
                              <a:lumOff val="40000"/>
                            </a:schemeClr>
                          </a:solidFill>
                          <a:effectLst/>
                        </a:rPr>
                        <a:t>Tutor Mentoring.</a:t>
                      </a:r>
                    </a:p>
                    <a:p>
                      <a:pPr algn="l"/>
                      <a:r>
                        <a:rPr lang="en-US" sz="1600" dirty="0">
                          <a:solidFill>
                            <a:schemeClr val="accent4">
                              <a:lumMod val="60000"/>
                              <a:lumOff val="40000"/>
                            </a:schemeClr>
                          </a:solidFill>
                          <a:effectLst/>
                        </a:rPr>
                        <a:t>Careers Interviews.</a:t>
                      </a:r>
                    </a:p>
                    <a:p>
                      <a:pPr algn="l"/>
                      <a:r>
                        <a:rPr lang="en-US" sz="1600" dirty="0">
                          <a:solidFill>
                            <a:schemeClr val="accent4">
                              <a:lumMod val="60000"/>
                              <a:lumOff val="40000"/>
                            </a:schemeClr>
                          </a:solidFill>
                          <a:effectLst/>
                        </a:rPr>
                        <a:t>Focus on Apprenticeships.</a:t>
                      </a:r>
                    </a:p>
                  </a:txBody>
                  <a:tcPr marL="54121" marR="54121" marT="54121" marB="54121" anchor="ctr">
                    <a:lnL>
                      <a:noFill/>
                    </a:lnL>
                    <a:lnR>
                      <a:noFill/>
                    </a:lnR>
                    <a:lnT>
                      <a:noFill/>
                    </a:lnT>
                    <a:lnB>
                      <a:noFill/>
                    </a:lnB>
                    <a:solidFill>
                      <a:srgbClr val="322677"/>
                    </a:solidFill>
                  </a:tcPr>
                </a:tc>
                <a:extLst>
                  <a:ext uri="{0D108BD9-81ED-4DB2-BD59-A6C34878D82A}">
                    <a16:rowId xmlns:a16="http://schemas.microsoft.com/office/drawing/2014/main" val="2471606092"/>
                  </a:ext>
                </a:extLst>
              </a:tr>
              <a:tr h="320710">
                <a:tc>
                  <a:txBody>
                    <a:bodyPr/>
                    <a:lstStyle/>
                    <a:p>
                      <a:pPr algn="l"/>
                      <a:r>
                        <a:rPr lang="en-GB" sz="1600">
                          <a:solidFill>
                            <a:schemeClr val="accent4">
                              <a:lumMod val="60000"/>
                              <a:lumOff val="40000"/>
                            </a:schemeClr>
                          </a:solidFill>
                          <a:effectLst/>
                        </a:rPr>
                        <a:t>May and June</a:t>
                      </a:r>
                    </a:p>
                  </a:txBody>
                  <a:tcPr marL="54121" marR="54121" marT="54121" marB="54121" anchor="ctr">
                    <a:lnL>
                      <a:noFill/>
                    </a:lnL>
                    <a:lnR>
                      <a:noFill/>
                    </a:lnR>
                    <a:lnT>
                      <a:noFill/>
                    </a:lnT>
                    <a:lnB>
                      <a:noFill/>
                    </a:lnB>
                    <a:solidFill>
                      <a:srgbClr val="322677"/>
                    </a:solidFill>
                  </a:tcPr>
                </a:tc>
                <a:tc>
                  <a:txBody>
                    <a:bodyPr/>
                    <a:lstStyle/>
                    <a:p>
                      <a:pPr algn="l"/>
                      <a:r>
                        <a:rPr lang="en-GB" sz="1600" dirty="0">
                          <a:solidFill>
                            <a:schemeClr val="accent4">
                              <a:lumMod val="60000"/>
                              <a:lumOff val="40000"/>
                            </a:schemeClr>
                          </a:solidFill>
                          <a:effectLst/>
                        </a:rPr>
                        <a:t>External Exam Season.</a:t>
                      </a:r>
                    </a:p>
                  </a:txBody>
                  <a:tcPr marL="54121" marR="54121" marT="54121" marB="54121" anchor="ctr">
                    <a:lnL>
                      <a:noFill/>
                    </a:lnL>
                    <a:lnR>
                      <a:noFill/>
                    </a:lnR>
                    <a:lnT>
                      <a:noFill/>
                    </a:lnT>
                    <a:lnB>
                      <a:noFill/>
                    </a:lnB>
                    <a:solidFill>
                      <a:srgbClr val="322677"/>
                    </a:solidFill>
                  </a:tcPr>
                </a:tc>
                <a:extLst>
                  <a:ext uri="{0D108BD9-81ED-4DB2-BD59-A6C34878D82A}">
                    <a16:rowId xmlns:a16="http://schemas.microsoft.com/office/drawing/2014/main" val="3037733010"/>
                  </a:ext>
                </a:extLst>
              </a:tr>
            </a:tbl>
          </a:graphicData>
        </a:graphic>
      </p:graphicFrame>
      <p:sp>
        <p:nvSpPr>
          <p:cNvPr id="4" name="TextBox 3"/>
          <p:cNvSpPr txBox="1"/>
          <p:nvPr/>
        </p:nvSpPr>
        <p:spPr>
          <a:xfrm>
            <a:off x="251521" y="2314370"/>
            <a:ext cx="2260943" cy="1754326"/>
          </a:xfrm>
          <a:prstGeom prst="rect">
            <a:avLst/>
          </a:prstGeom>
          <a:noFill/>
        </p:spPr>
        <p:txBody>
          <a:bodyPr wrap="square" rtlCol="0">
            <a:spAutoFit/>
          </a:bodyPr>
          <a:lstStyle/>
          <a:p>
            <a:r>
              <a:rPr lang="en-GB" dirty="0"/>
              <a:t>We advise students to attend university Open Days at the weekend or during the school holiday whenever possible.</a:t>
            </a:r>
          </a:p>
        </p:txBody>
      </p:sp>
      <p:sp>
        <p:nvSpPr>
          <p:cNvPr id="16" name="Title 1">
            <a:extLst>
              <a:ext uri="{FF2B5EF4-FFF2-40B4-BE49-F238E27FC236}">
                <a16:creationId xmlns:a16="http://schemas.microsoft.com/office/drawing/2014/main" id="{03B81D47-E35A-413C-93AD-7EAFF2DC325D}"/>
              </a:ext>
            </a:extLst>
          </p:cNvPr>
          <p:cNvSpPr txBox="1">
            <a:spLocks/>
          </p:cNvSpPr>
          <p:nvPr/>
        </p:nvSpPr>
        <p:spPr>
          <a:xfrm>
            <a:off x="431321" y="-130076"/>
            <a:ext cx="11332027"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solidFill>
                  <a:schemeClr val="bg1"/>
                </a:solidFill>
              </a:rPr>
              <a:t>Post 18 Options</a:t>
            </a:r>
          </a:p>
        </p:txBody>
      </p:sp>
    </p:spTree>
    <p:extLst>
      <p:ext uri="{BB962C8B-B14F-4D97-AF65-F5344CB8AC3E}">
        <p14:creationId xmlns:p14="http://schemas.microsoft.com/office/powerpoint/2010/main" val="2948301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8970079" y="2465771"/>
            <a:ext cx="2793269" cy="864254"/>
          </a:xfrm>
          <a:prstGeom prst="rect">
            <a:avLst/>
          </a:prstGeom>
        </p:spPr>
      </p:pic>
      <p:pic>
        <p:nvPicPr>
          <p:cNvPr id="5" name="Picture 4"/>
          <p:cNvPicPr>
            <a:picLocks noChangeAspect="1"/>
          </p:cNvPicPr>
          <p:nvPr/>
        </p:nvPicPr>
        <p:blipFill>
          <a:blip r:embed="rId3"/>
          <a:stretch>
            <a:fillRect/>
          </a:stretch>
        </p:blipFill>
        <p:spPr>
          <a:xfrm>
            <a:off x="9645578" y="3323402"/>
            <a:ext cx="2213724" cy="1106862"/>
          </a:xfrm>
          <a:prstGeom prst="rect">
            <a:avLst/>
          </a:prstGeom>
        </p:spPr>
      </p:pic>
      <p:pic>
        <p:nvPicPr>
          <p:cNvPr id="1030" name="Picture 6" descr="Latest Oxford University admissions reveal progress on access | University  of Oxfor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41533" y="1175297"/>
            <a:ext cx="2021815" cy="133184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032" name="Picture 8" descr="Employment Opportunities Blantyre Telegraph News for Community Good caus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79852" y="4709097"/>
            <a:ext cx="2579450" cy="7878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BGS sub brand full logo.pdf"/>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90535" y="5775743"/>
            <a:ext cx="1601465" cy="960653"/>
          </a:xfrm>
          <a:prstGeom prst="rect">
            <a:avLst/>
          </a:prstGeom>
        </p:spPr>
      </p:pic>
      <p:sp>
        <p:nvSpPr>
          <p:cNvPr id="11" name="Rectangle 10"/>
          <p:cNvSpPr/>
          <p:nvPr/>
        </p:nvSpPr>
        <p:spPr>
          <a:xfrm>
            <a:off x="0" y="6093296"/>
            <a:ext cx="6948264" cy="432048"/>
          </a:xfrm>
          <a:prstGeom prst="rect">
            <a:avLst/>
          </a:prstGeom>
          <a:gradFill flip="none" rotWithShape="1">
            <a:gsLst>
              <a:gs pos="0">
                <a:srgbClr val="FF6600"/>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6600"/>
              </a:solidFill>
            </a:endParaRPr>
          </a:p>
        </p:txBody>
      </p:sp>
      <p:pic>
        <p:nvPicPr>
          <p:cNvPr id="12" name="Picture 11" descr="PPT-footer.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1520" y="6190704"/>
            <a:ext cx="3240000" cy="259200"/>
          </a:xfrm>
          <a:prstGeom prst="rect">
            <a:avLst/>
          </a:prstGeom>
        </p:spPr>
      </p:pic>
      <p:sp>
        <p:nvSpPr>
          <p:cNvPr id="13" name="Rectangle 12"/>
          <p:cNvSpPr/>
          <p:nvPr/>
        </p:nvSpPr>
        <p:spPr>
          <a:xfrm>
            <a:off x="0" y="0"/>
            <a:ext cx="12192000" cy="936104"/>
          </a:xfrm>
          <a:prstGeom prst="rect">
            <a:avLst/>
          </a:prstGeom>
          <a:solidFill>
            <a:srgbClr val="852B33"/>
          </a:solidFill>
          <a:ln>
            <a:noFill/>
          </a:ln>
          <a:effectLst>
            <a:outerShdw blurRad="254000" dist="63500" dir="5400000" algn="t" rotWithShape="0">
              <a:srgbClr val="FF6600">
                <a:alpha val="3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pic>
        <p:nvPicPr>
          <p:cNvPr id="3" name="Picture 2"/>
          <p:cNvPicPr>
            <a:picLocks noChangeAspect="1"/>
          </p:cNvPicPr>
          <p:nvPr/>
        </p:nvPicPr>
        <p:blipFill rotWithShape="1">
          <a:blip r:embed="rId8"/>
          <a:srcRect l="26656" t="49690" r="27456" b="16732"/>
          <a:stretch/>
        </p:blipFill>
        <p:spPr>
          <a:xfrm>
            <a:off x="151731" y="1658553"/>
            <a:ext cx="8896169" cy="3789114"/>
          </a:xfrm>
          <a:prstGeom prst="rect">
            <a:avLst/>
          </a:prstGeom>
        </p:spPr>
      </p:pic>
      <p:sp>
        <p:nvSpPr>
          <p:cNvPr id="14" name="Title 1">
            <a:extLst>
              <a:ext uri="{FF2B5EF4-FFF2-40B4-BE49-F238E27FC236}">
                <a16:creationId xmlns:a16="http://schemas.microsoft.com/office/drawing/2014/main" id="{F9FAD0B7-A5CF-49DD-A392-E5D8B48CA1AF}"/>
              </a:ext>
            </a:extLst>
          </p:cNvPr>
          <p:cNvSpPr txBox="1">
            <a:spLocks/>
          </p:cNvSpPr>
          <p:nvPr/>
        </p:nvSpPr>
        <p:spPr>
          <a:xfrm>
            <a:off x="431321" y="-130076"/>
            <a:ext cx="11332027"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solidFill>
                  <a:schemeClr val="bg1"/>
                </a:solidFill>
              </a:rPr>
              <a:t>Post 18 Options</a:t>
            </a:r>
          </a:p>
        </p:txBody>
      </p:sp>
    </p:spTree>
    <p:extLst>
      <p:ext uri="{BB962C8B-B14F-4D97-AF65-F5344CB8AC3E}">
        <p14:creationId xmlns:p14="http://schemas.microsoft.com/office/powerpoint/2010/main" val="972882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8970079" y="2465771"/>
            <a:ext cx="2793269" cy="864254"/>
          </a:xfrm>
          <a:prstGeom prst="rect">
            <a:avLst/>
          </a:prstGeom>
        </p:spPr>
      </p:pic>
      <p:pic>
        <p:nvPicPr>
          <p:cNvPr id="5" name="Picture 4"/>
          <p:cNvPicPr>
            <a:picLocks noChangeAspect="1"/>
          </p:cNvPicPr>
          <p:nvPr/>
        </p:nvPicPr>
        <p:blipFill>
          <a:blip r:embed="rId3"/>
          <a:stretch>
            <a:fillRect/>
          </a:stretch>
        </p:blipFill>
        <p:spPr>
          <a:xfrm>
            <a:off x="9645578" y="3323402"/>
            <a:ext cx="2213724" cy="1106862"/>
          </a:xfrm>
          <a:prstGeom prst="rect">
            <a:avLst/>
          </a:prstGeom>
        </p:spPr>
      </p:pic>
      <p:pic>
        <p:nvPicPr>
          <p:cNvPr id="1030" name="Picture 6" descr="Latest Oxford University admissions reveal progress on access | University  of Oxfor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41533" y="1175297"/>
            <a:ext cx="2021815" cy="133184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032" name="Picture 8" descr="Employment Opportunities Blantyre Telegraph News for Community Good caus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79852" y="4709097"/>
            <a:ext cx="2579450" cy="7878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BGS sub brand full logo.pdf"/>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90535" y="5775743"/>
            <a:ext cx="1601465" cy="960653"/>
          </a:xfrm>
          <a:prstGeom prst="rect">
            <a:avLst/>
          </a:prstGeom>
        </p:spPr>
      </p:pic>
      <p:sp>
        <p:nvSpPr>
          <p:cNvPr id="11" name="Rectangle 10"/>
          <p:cNvSpPr/>
          <p:nvPr/>
        </p:nvSpPr>
        <p:spPr>
          <a:xfrm>
            <a:off x="0" y="6093296"/>
            <a:ext cx="6948264" cy="432048"/>
          </a:xfrm>
          <a:prstGeom prst="rect">
            <a:avLst/>
          </a:prstGeom>
          <a:gradFill flip="none" rotWithShape="1">
            <a:gsLst>
              <a:gs pos="0">
                <a:srgbClr val="FF6600"/>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6600"/>
              </a:solidFill>
            </a:endParaRPr>
          </a:p>
        </p:txBody>
      </p:sp>
      <p:pic>
        <p:nvPicPr>
          <p:cNvPr id="12" name="Picture 11" descr="PPT-footer.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1520" y="6190704"/>
            <a:ext cx="3240000" cy="259200"/>
          </a:xfrm>
          <a:prstGeom prst="rect">
            <a:avLst/>
          </a:prstGeom>
        </p:spPr>
      </p:pic>
      <p:sp>
        <p:nvSpPr>
          <p:cNvPr id="13" name="Rectangle 12"/>
          <p:cNvSpPr/>
          <p:nvPr/>
        </p:nvSpPr>
        <p:spPr>
          <a:xfrm>
            <a:off x="0" y="0"/>
            <a:ext cx="12192000" cy="936104"/>
          </a:xfrm>
          <a:prstGeom prst="rect">
            <a:avLst/>
          </a:prstGeom>
          <a:solidFill>
            <a:srgbClr val="852B33"/>
          </a:solidFill>
          <a:ln>
            <a:noFill/>
          </a:ln>
          <a:effectLst>
            <a:outerShdw blurRad="254000" dist="63500" dir="5400000" algn="t" rotWithShape="0">
              <a:srgbClr val="FF6600">
                <a:alpha val="3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8" name="TextBox 7"/>
          <p:cNvSpPr txBox="1"/>
          <p:nvPr/>
        </p:nvSpPr>
        <p:spPr>
          <a:xfrm>
            <a:off x="442410" y="1133332"/>
            <a:ext cx="7643807" cy="707886"/>
          </a:xfrm>
          <a:prstGeom prst="rect">
            <a:avLst/>
          </a:prstGeom>
          <a:noFill/>
        </p:spPr>
        <p:txBody>
          <a:bodyPr wrap="square" rtlCol="0">
            <a:spAutoFit/>
          </a:bodyPr>
          <a:lstStyle/>
          <a:p>
            <a:r>
              <a:rPr lang="en-US" sz="4000" dirty="0"/>
              <a:t>Admission Tests – Medicine</a:t>
            </a:r>
            <a:endParaRPr lang="en-GB" sz="4400" i="1" dirty="0"/>
          </a:p>
        </p:txBody>
      </p:sp>
      <p:sp>
        <p:nvSpPr>
          <p:cNvPr id="2" name="TextBox 1"/>
          <p:cNvSpPr txBox="1"/>
          <p:nvPr/>
        </p:nvSpPr>
        <p:spPr>
          <a:xfrm>
            <a:off x="454693" y="1870682"/>
            <a:ext cx="7997501" cy="3416320"/>
          </a:xfrm>
          <a:prstGeom prst="rect">
            <a:avLst/>
          </a:prstGeom>
          <a:noFill/>
        </p:spPr>
        <p:txBody>
          <a:bodyPr wrap="square" rtlCol="0">
            <a:spAutoFit/>
          </a:bodyPr>
          <a:lstStyle/>
          <a:p>
            <a:endParaRPr lang="en-US" dirty="0"/>
          </a:p>
          <a:p>
            <a:endParaRPr lang="en-US" dirty="0"/>
          </a:p>
          <a:p>
            <a:r>
              <a:rPr lang="en-US" b="1" dirty="0"/>
              <a:t>UCAT – University Clinical Aptitude Test</a:t>
            </a:r>
          </a:p>
          <a:p>
            <a:endParaRPr lang="en-US" dirty="0"/>
          </a:p>
          <a:p>
            <a:r>
              <a:rPr lang="en-US" dirty="0"/>
              <a:t>A computer-based admissions test, used by a consortium of UK Universities and non-UK associate member universities to help select applicants for their medical and dental degree </a:t>
            </a:r>
            <a:r>
              <a:rPr lang="en-US" dirty="0" err="1"/>
              <a:t>programmes</a:t>
            </a:r>
            <a:r>
              <a:rPr lang="en-US" dirty="0"/>
              <a:t>.</a:t>
            </a:r>
          </a:p>
          <a:p>
            <a:endParaRPr lang="en-US" dirty="0"/>
          </a:p>
          <a:p>
            <a:endParaRPr lang="en-US" dirty="0"/>
          </a:p>
          <a:p>
            <a:endParaRPr lang="en-US" dirty="0"/>
          </a:p>
          <a:p>
            <a:endParaRPr lang="en-US" dirty="0"/>
          </a:p>
          <a:p>
            <a:endParaRPr lang="en-US" dirty="0"/>
          </a:p>
        </p:txBody>
      </p:sp>
      <p:sp>
        <p:nvSpPr>
          <p:cNvPr id="14" name="Title 1">
            <a:extLst>
              <a:ext uri="{FF2B5EF4-FFF2-40B4-BE49-F238E27FC236}">
                <a16:creationId xmlns:a16="http://schemas.microsoft.com/office/drawing/2014/main" id="{B0D7B663-DDF7-483C-8E75-2424A58491C3}"/>
              </a:ext>
            </a:extLst>
          </p:cNvPr>
          <p:cNvSpPr txBox="1">
            <a:spLocks/>
          </p:cNvSpPr>
          <p:nvPr/>
        </p:nvSpPr>
        <p:spPr>
          <a:xfrm>
            <a:off x="431321" y="-130076"/>
            <a:ext cx="11332027"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solidFill>
                  <a:schemeClr val="bg1"/>
                </a:solidFill>
              </a:rPr>
              <a:t>Post 18 Options</a:t>
            </a:r>
          </a:p>
        </p:txBody>
      </p:sp>
    </p:spTree>
    <p:extLst>
      <p:ext uri="{BB962C8B-B14F-4D97-AF65-F5344CB8AC3E}">
        <p14:creationId xmlns:p14="http://schemas.microsoft.com/office/powerpoint/2010/main" val="3457613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8970079" y="2465771"/>
            <a:ext cx="2793269" cy="864254"/>
          </a:xfrm>
          <a:prstGeom prst="rect">
            <a:avLst/>
          </a:prstGeom>
        </p:spPr>
      </p:pic>
      <p:pic>
        <p:nvPicPr>
          <p:cNvPr id="5" name="Picture 4"/>
          <p:cNvPicPr>
            <a:picLocks noChangeAspect="1"/>
          </p:cNvPicPr>
          <p:nvPr/>
        </p:nvPicPr>
        <p:blipFill>
          <a:blip r:embed="rId3"/>
          <a:stretch>
            <a:fillRect/>
          </a:stretch>
        </p:blipFill>
        <p:spPr>
          <a:xfrm>
            <a:off x="9645578" y="3323402"/>
            <a:ext cx="2213724" cy="1106862"/>
          </a:xfrm>
          <a:prstGeom prst="rect">
            <a:avLst/>
          </a:prstGeom>
        </p:spPr>
      </p:pic>
      <p:pic>
        <p:nvPicPr>
          <p:cNvPr id="1030" name="Picture 6" descr="Latest Oxford University admissions reveal progress on access | University  of Oxfor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41533" y="1175297"/>
            <a:ext cx="2021815" cy="133184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032" name="Picture 8" descr="Employment Opportunities Blantyre Telegraph News for Community Good caus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79852" y="4709097"/>
            <a:ext cx="2579450" cy="7878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BGS sub brand full logo.pdf"/>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90535" y="5775743"/>
            <a:ext cx="1601465" cy="960653"/>
          </a:xfrm>
          <a:prstGeom prst="rect">
            <a:avLst/>
          </a:prstGeom>
        </p:spPr>
      </p:pic>
      <p:sp>
        <p:nvSpPr>
          <p:cNvPr id="11" name="Rectangle 10"/>
          <p:cNvSpPr/>
          <p:nvPr/>
        </p:nvSpPr>
        <p:spPr>
          <a:xfrm>
            <a:off x="0" y="6093296"/>
            <a:ext cx="6948264" cy="432048"/>
          </a:xfrm>
          <a:prstGeom prst="rect">
            <a:avLst/>
          </a:prstGeom>
          <a:gradFill flip="none" rotWithShape="1">
            <a:gsLst>
              <a:gs pos="0">
                <a:srgbClr val="FF6600"/>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6600"/>
              </a:solidFill>
            </a:endParaRPr>
          </a:p>
        </p:txBody>
      </p:sp>
      <p:pic>
        <p:nvPicPr>
          <p:cNvPr id="12" name="Picture 11" descr="PPT-footer.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1520" y="6190704"/>
            <a:ext cx="3240000" cy="259200"/>
          </a:xfrm>
          <a:prstGeom prst="rect">
            <a:avLst/>
          </a:prstGeom>
        </p:spPr>
      </p:pic>
      <p:sp>
        <p:nvSpPr>
          <p:cNvPr id="13" name="Rectangle 12"/>
          <p:cNvSpPr/>
          <p:nvPr/>
        </p:nvSpPr>
        <p:spPr>
          <a:xfrm>
            <a:off x="0" y="0"/>
            <a:ext cx="12192000" cy="936104"/>
          </a:xfrm>
          <a:prstGeom prst="rect">
            <a:avLst/>
          </a:prstGeom>
          <a:solidFill>
            <a:srgbClr val="852B33"/>
          </a:solidFill>
          <a:ln>
            <a:noFill/>
          </a:ln>
          <a:effectLst>
            <a:outerShdw blurRad="254000" dist="63500" dir="5400000" algn="t" rotWithShape="0">
              <a:srgbClr val="FF6600">
                <a:alpha val="3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8" name="TextBox 7"/>
          <p:cNvSpPr txBox="1"/>
          <p:nvPr/>
        </p:nvSpPr>
        <p:spPr>
          <a:xfrm>
            <a:off x="-20958" y="937351"/>
            <a:ext cx="9855621" cy="707886"/>
          </a:xfrm>
          <a:prstGeom prst="rect">
            <a:avLst/>
          </a:prstGeom>
          <a:noFill/>
        </p:spPr>
        <p:txBody>
          <a:bodyPr wrap="square" rtlCol="0">
            <a:spAutoFit/>
          </a:bodyPr>
          <a:lstStyle/>
          <a:p>
            <a:r>
              <a:rPr lang="en-US" sz="4000" dirty="0"/>
              <a:t>Personal Statements – How can I strengthen?</a:t>
            </a:r>
            <a:endParaRPr lang="en-GB" sz="4400" i="1" dirty="0"/>
          </a:p>
        </p:txBody>
      </p:sp>
      <p:sp>
        <p:nvSpPr>
          <p:cNvPr id="2" name="TextBox 1"/>
          <p:cNvSpPr txBox="1"/>
          <p:nvPr/>
        </p:nvSpPr>
        <p:spPr>
          <a:xfrm>
            <a:off x="87549" y="1667372"/>
            <a:ext cx="8786576" cy="4278094"/>
          </a:xfrm>
          <a:prstGeom prst="rect">
            <a:avLst/>
          </a:prstGeom>
          <a:noFill/>
        </p:spPr>
        <p:txBody>
          <a:bodyPr wrap="square" rtlCol="0">
            <a:spAutoFit/>
          </a:bodyPr>
          <a:lstStyle/>
          <a:p>
            <a:r>
              <a:rPr lang="en-US" sz="2800" dirty="0"/>
              <a:t>Super-curricular activities</a:t>
            </a:r>
          </a:p>
          <a:p>
            <a:endParaRPr lang="en-US" sz="2800" dirty="0"/>
          </a:p>
          <a:p>
            <a:r>
              <a:rPr lang="en-US" dirty="0"/>
              <a:t>Super-curricular activities are </a:t>
            </a:r>
            <a:r>
              <a:rPr lang="en-US" b="1" dirty="0"/>
              <a:t>those that take the subjects a student studies further, beyond that which the teacher has taught them or what they've done for homework</a:t>
            </a:r>
            <a:r>
              <a:rPr lang="en-US" dirty="0"/>
              <a:t>. A student may go into more depth on something picked up in the classroom or learn about a new topic altogether.</a:t>
            </a:r>
            <a:endParaRPr lang="en-US" sz="2800" dirty="0"/>
          </a:p>
          <a:p>
            <a:pPr marL="285750" indent="-285750">
              <a:buFont typeface="Arial" panose="020B0604020202020204" pitchFamily="34" charset="0"/>
              <a:buChar char="•"/>
            </a:pPr>
            <a:endParaRPr lang="en-GB" dirty="0"/>
          </a:p>
          <a:p>
            <a:r>
              <a:rPr lang="en-US" b="1" dirty="0"/>
              <a:t>They can delve deeper into their subject in many ways, such as:</a:t>
            </a:r>
            <a:endParaRPr lang="en-US" dirty="0"/>
          </a:p>
          <a:p>
            <a:r>
              <a:rPr lang="en-US" dirty="0"/>
              <a:t>reading books, specialist magazines and journals.</a:t>
            </a:r>
          </a:p>
          <a:p>
            <a:r>
              <a:rPr lang="en-US" dirty="0"/>
              <a:t>visiting museums and galleries.</a:t>
            </a:r>
          </a:p>
          <a:p>
            <a:r>
              <a:rPr lang="en-US" dirty="0"/>
              <a:t>watching films and documentaries.</a:t>
            </a:r>
          </a:p>
          <a:p>
            <a:r>
              <a:rPr lang="en-US" dirty="0"/>
              <a:t>listening to podcasts.</a:t>
            </a:r>
          </a:p>
          <a:p>
            <a:r>
              <a:rPr lang="en-US" dirty="0"/>
              <a:t>attending online seminars and lectures.</a:t>
            </a:r>
          </a:p>
          <a:p>
            <a:r>
              <a:rPr lang="en-US" dirty="0"/>
              <a:t>entering academic competitions.</a:t>
            </a:r>
          </a:p>
        </p:txBody>
      </p:sp>
      <p:sp>
        <p:nvSpPr>
          <p:cNvPr id="14" name="Title 1">
            <a:extLst>
              <a:ext uri="{FF2B5EF4-FFF2-40B4-BE49-F238E27FC236}">
                <a16:creationId xmlns:a16="http://schemas.microsoft.com/office/drawing/2014/main" id="{98198BE7-46FB-47E0-B327-9FDA20CA17B6}"/>
              </a:ext>
            </a:extLst>
          </p:cNvPr>
          <p:cNvSpPr txBox="1">
            <a:spLocks/>
          </p:cNvSpPr>
          <p:nvPr/>
        </p:nvSpPr>
        <p:spPr>
          <a:xfrm>
            <a:off x="431321" y="-130076"/>
            <a:ext cx="11332027"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solidFill>
                  <a:schemeClr val="bg1"/>
                </a:solidFill>
              </a:rPr>
              <a:t>Post 18 Options</a:t>
            </a:r>
          </a:p>
        </p:txBody>
      </p:sp>
    </p:spTree>
    <p:extLst>
      <p:ext uri="{BB962C8B-B14F-4D97-AF65-F5344CB8AC3E}">
        <p14:creationId xmlns:p14="http://schemas.microsoft.com/office/powerpoint/2010/main" val="55000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500"/>
                                        <p:tgtEl>
                                          <p:spTgt spid="2">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fade">
                                      <p:cBhvr>
                                        <p:cTn id="23" dur="500"/>
                                        <p:tgtEl>
                                          <p:spTgt spid="2">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Effect transition="in" filter="fade">
                                      <p:cBhvr>
                                        <p:cTn id="26" dur="500"/>
                                        <p:tgtEl>
                                          <p:spTgt spid="2">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Effect transition="in" filter="fade">
                                      <p:cBhvr>
                                        <p:cTn id="29" dur="500"/>
                                        <p:tgtEl>
                                          <p:spTgt spid="2">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fade">
                                      <p:cBhvr>
                                        <p:cTn id="32" dur="500"/>
                                        <p:tgtEl>
                                          <p:spTgt spid="2">
                                            <p:txEl>
                                              <p:pRg st="8" end="8"/>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animEffect transition="in" filter="fade">
                                      <p:cBhvr>
                                        <p:cTn id="35" dur="500"/>
                                        <p:tgtEl>
                                          <p:spTgt spid="2">
                                            <p:txEl>
                                              <p:pRg st="9" end="9"/>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
                                            <p:txEl>
                                              <p:pRg st="10" end="10"/>
                                            </p:txEl>
                                          </p:spTgt>
                                        </p:tgtEl>
                                        <p:attrNameLst>
                                          <p:attrName>style.visibility</p:attrName>
                                        </p:attrNameLst>
                                      </p:cBhvr>
                                      <p:to>
                                        <p:strVal val="visible"/>
                                      </p:to>
                                    </p:set>
                                    <p:animEffect transition="in" filter="fade">
                                      <p:cBhvr>
                                        <p:cTn id="38"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8970079" y="2465771"/>
            <a:ext cx="2793269" cy="864254"/>
          </a:xfrm>
          <a:prstGeom prst="rect">
            <a:avLst/>
          </a:prstGeom>
        </p:spPr>
      </p:pic>
      <p:pic>
        <p:nvPicPr>
          <p:cNvPr id="5" name="Picture 4"/>
          <p:cNvPicPr>
            <a:picLocks noChangeAspect="1"/>
          </p:cNvPicPr>
          <p:nvPr/>
        </p:nvPicPr>
        <p:blipFill>
          <a:blip r:embed="rId3"/>
          <a:stretch>
            <a:fillRect/>
          </a:stretch>
        </p:blipFill>
        <p:spPr>
          <a:xfrm>
            <a:off x="9645578" y="3323402"/>
            <a:ext cx="2213724" cy="1106862"/>
          </a:xfrm>
          <a:prstGeom prst="rect">
            <a:avLst/>
          </a:prstGeom>
        </p:spPr>
      </p:pic>
      <p:pic>
        <p:nvPicPr>
          <p:cNvPr id="1030" name="Picture 6" descr="Latest Oxford University admissions reveal progress on access | University  of Oxfor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41533" y="1175297"/>
            <a:ext cx="2021815" cy="133184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032" name="Picture 8" descr="Employment Opportunities Blantyre Telegraph News for Community Good caus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79852" y="4709097"/>
            <a:ext cx="2579450" cy="7878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BGS sub brand full logo.pdf"/>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90535" y="5775743"/>
            <a:ext cx="1601465" cy="960653"/>
          </a:xfrm>
          <a:prstGeom prst="rect">
            <a:avLst/>
          </a:prstGeom>
        </p:spPr>
      </p:pic>
      <p:sp>
        <p:nvSpPr>
          <p:cNvPr id="11" name="Rectangle 10"/>
          <p:cNvSpPr/>
          <p:nvPr/>
        </p:nvSpPr>
        <p:spPr>
          <a:xfrm>
            <a:off x="0" y="6093296"/>
            <a:ext cx="6948264" cy="432048"/>
          </a:xfrm>
          <a:prstGeom prst="rect">
            <a:avLst/>
          </a:prstGeom>
          <a:gradFill flip="none" rotWithShape="1">
            <a:gsLst>
              <a:gs pos="0">
                <a:srgbClr val="FF6600"/>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6600"/>
              </a:solidFill>
            </a:endParaRPr>
          </a:p>
        </p:txBody>
      </p:sp>
      <p:pic>
        <p:nvPicPr>
          <p:cNvPr id="12" name="Picture 11" descr="PPT-footer.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1520" y="6190704"/>
            <a:ext cx="3240000" cy="259200"/>
          </a:xfrm>
          <a:prstGeom prst="rect">
            <a:avLst/>
          </a:prstGeom>
        </p:spPr>
      </p:pic>
      <p:sp>
        <p:nvSpPr>
          <p:cNvPr id="13" name="Rectangle 12"/>
          <p:cNvSpPr/>
          <p:nvPr/>
        </p:nvSpPr>
        <p:spPr>
          <a:xfrm>
            <a:off x="0" y="0"/>
            <a:ext cx="12192000" cy="936104"/>
          </a:xfrm>
          <a:prstGeom prst="rect">
            <a:avLst/>
          </a:prstGeom>
          <a:solidFill>
            <a:srgbClr val="852B33"/>
          </a:solidFill>
          <a:ln>
            <a:noFill/>
          </a:ln>
          <a:effectLst>
            <a:outerShdw blurRad="254000" dist="63500" dir="5400000" algn="t" rotWithShape="0">
              <a:srgbClr val="FF6600">
                <a:alpha val="3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8" name="TextBox 7"/>
          <p:cNvSpPr txBox="1"/>
          <p:nvPr/>
        </p:nvSpPr>
        <p:spPr>
          <a:xfrm>
            <a:off x="-20958" y="937351"/>
            <a:ext cx="9855621" cy="707886"/>
          </a:xfrm>
          <a:prstGeom prst="rect">
            <a:avLst/>
          </a:prstGeom>
          <a:noFill/>
        </p:spPr>
        <p:txBody>
          <a:bodyPr wrap="square" rtlCol="0">
            <a:spAutoFit/>
          </a:bodyPr>
          <a:lstStyle/>
          <a:p>
            <a:r>
              <a:rPr lang="en-US" sz="4000" dirty="0"/>
              <a:t>Personal Statements – How can I strengthen?</a:t>
            </a:r>
            <a:endParaRPr lang="en-GB" sz="4400" i="1" dirty="0"/>
          </a:p>
        </p:txBody>
      </p:sp>
      <p:sp>
        <p:nvSpPr>
          <p:cNvPr id="2" name="TextBox 1"/>
          <p:cNvSpPr txBox="1"/>
          <p:nvPr/>
        </p:nvSpPr>
        <p:spPr>
          <a:xfrm>
            <a:off x="183502" y="2314448"/>
            <a:ext cx="9000395" cy="3323987"/>
          </a:xfrm>
          <a:prstGeom prst="rect">
            <a:avLst/>
          </a:prstGeom>
          <a:noFill/>
        </p:spPr>
        <p:txBody>
          <a:bodyPr wrap="square" rtlCol="0">
            <a:spAutoFit/>
          </a:bodyPr>
          <a:lstStyle/>
          <a:p>
            <a:r>
              <a:rPr lang="en-US" sz="2800" dirty="0"/>
              <a:t>MOOCS (Massive Open Online Course)</a:t>
            </a:r>
          </a:p>
          <a:p>
            <a:endParaRPr lang="en-US" sz="2800" dirty="0"/>
          </a:p>
          <a:p>
            <a:r>
              <a:rPr lang="en-US" dirty="0"/>
              <a:t>A MOOC offers free education in an online environment, with no limit on class size.</a:t>
            </a:r>
          </a:p>
          <a:p>
            <a:endParaRPr lang="en-US" dirty="0"/>
          </a:p>
          <a:p>
            <a:r>
              <a:rPr lang="en-US" dirty="0"/>
              <a:t>It refers to an online course that allows users from across the world to learn the same material, without prerequisites, in a flexible learning environment.</a:t>
            </a:r>
          </a:p>
          <a:p>
            <a:endParaRPr lang="en-US" sz="2800" dirty="0"/>
          </a:p>
          <a:p>
            <a:r>
              <a:rPr lang="en-US" dirty="0"/>
              <a:t>In some cases, a MOOC can boost your application.</a:t>
            </a:r>
          </a:p>
          <a:p>
            <a:endParaRPr lang="en-US" dirty="0"/>
          </a:p>
          <a:p>
            <a:r>
              <a:rPr lang="en-US" dirty="0"/>
              <a:t>(One student applying to Durham University last year was compromised by her lack of MOOC!)</a:t>
            </a:r>
          </a:p>
        </p:txBody>
      </p:sp>
      <p:sp>
        <p:nvSpPr>
          <p:cNvPr id="14" name="Title 1">
            <a:extLst>
              <a:ext uri="{FF2B5EF4-FFF2-40B4-BE49-F238E27FC236}">
                <a16:creationId xmlns:a16="http://schemas.microsoft.com/office/drawing/2014/main" id="{7C01D38C-6168-4EED-9FE3-E1C1F779F641}"/>
              </a:ext>
            </a:extLst>
          </p:cNvPr>
          <p:cNvSpPr txBox="1">
            <a:spLocks/>
          </p:cNvSpPr>
          <p:nvPr/>
        </p:nvSpPr>
        <p:spPr>
          <a:xfrm>
            <a:off x="431321" y="-130076"/>
            <a:ext cx="11332027"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solidFill>
                  <a:schemeClr val="bg1"/>
                </a:solidFill>
              </a:rPr>
              <a:t>Post 18 Options</a:t>
            </a:r>
          </a:p>
        </p:txBody>
      </p:sp>
    </p:spTree>
    <p:extLst>
      <p:ext uri="{BB962C8B-B14F-4D97-AF65-F5344CB8AC3E}">
        <p14:creationId xmlns:p14="http://schemas.microsoft.com/office/powerpoint/2010/main" val="3328825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500"/>
                                        <p:tgtEl>
                                          <p:spTgt spid="2">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fade">
                                      <p:cBhvr>
                                        <p:cTn id="23" dur="500"/>
                                        <p:tgtEl>
                                          <p:spTgt spid="2">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8" end="8"/>
                                            </p:txEl>
                                          </p:spTgt>
                                        </p:tgtEl>
                                        <p:attrNameLst>
                                          <p:attrName>style.visibility</p:attrName>
                                        </p:attrNameLst>
                                      </p:cBhvr>
                                      <p:to>
                                        <p:strVal val="visible"/>
                                      </p:to>
                                    </p:set>
                                    <p:animEffect transition="in" filter="fade">
                                      <p:cBhvr>
                                        <p:cTn id="26"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8970079" y="2465771"/>
            <a:ext cx="2793269" cy="864254"/>
          </a:xfrm>
          <a:prstGeom prst="rect">
            <a:avLst/>
          </a:prstGeom>
        </p:spPr>
      </p:pic>
      <p:pic>
        <p:nvPicPr>
          <p:cNvPr id="5" name="Picture 4"/>
          <p:cNvPicPr>
            <a:picLocks noChangeAspect="1"/>
          </p:cNvPicPr>
          <p:nvPr/>
        </p:nvPicPr>
        <p:blipFill>
          <a:blip r:embed="rId3"/>
          <a:stretch>
            <a:fillRect/>
          </a:stretch>
        </p:blipFill>
        <p:spPr>
          <a:xfrm>
            <a:off x="9645578" y="3323402"/>
            <a:ext cx="2213724" cy="1106862"/>
          </a:xfrm>
          <a:prstGeom prst="rect">
            <a:avLst/>
          </a:prstGeom>
        </p:spPr>
      </p:pic>
      <p:pic>
        <p:nvPicPr>
          <p:cNvPr id="1030" name="Picture 6" descr="Latest Oxford University admissions reveal progress on access | University  of Oxfor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41533" y="1175297"/>
            <a:ext cx="2021815" cy="133184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032" name="Picture 8" descr="Employment Opportunities Blantyre Telegraph News for Community Good caus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79852" y="4709097"/>
            <a:ext cx="2579450" cy="7878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BGS sub brand full logo.pdf"/>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90535" y="5775743"/>
            <a:ext cx="1601465" cy="960653"/>
          </a:xfrm>
          <a:prstGeom prst="rect">
            <a:avLst/>
          </a:prstGeom>
        </p:spPr>
      </p:pic>
      <p:sp>
        <p:nvSpPr>
          <p:cNvPr id="11" name="Rectangle 10"/>
          <p:cNvSpPr/>
          <p:nvPr/>
        </p:nvSpPr>
        <p:spPr>
          <a:xfrm>
            <a:off x="0" y="6093296"/>
            <a:ext cx="6948264" cy="432048"/>
          </a:xfrm>
          <a:prstGeom prst="rect">
            <a:avLst/>
          </a:prstGeom>
          <a:gradFill flip="none" rotWithShape="1">
            <a:gsLst>
              <a:gs pos="0">
                <a:srgbClr val="FF6600"/>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6600"/>
              </a:solidFill>
            </a:endParaRPr>
          </a:p>
        </p:txBody>
      </p:sp>
      <p:pic>
        <p:nvPicPr>
          <p:cNvPr id="12" name="Picture 11" descr="PPT-footer.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1520" y="6190704"/>
            <a:ext cx="3240000" cy="259200"/>
          </a:xfrm>
          <a:prstGeom prst="rect">
            <a:avLst/>
          </a:prstGeom>
        </p:spPr>
      </p:pic>
      <p:sp>
        <p:nvSpPr>
          <p:cNvPr id="13" name="Rectangle 12"/>
          <p:cNvSpPr/>
          <p:nvPr/>
        </p:nvSpPr>
        <p:spPr>
          <a:xfrm>
            <a:off x="0" y="0"/>
            <a:ext cx="12192000" cy="936104"/>
          </a:xfrm>
          <a:prstGeom prst="rect">
            <a:avLst/>
          </a:prstGeom>
          <a:solidFill>
            <a:srgbClr val="852B33"/>
          </a:solidFill>
          <a:ln>
            <a:noFill/>
          </a:ln>
          <a:effectLst>
            <a:outerShdw blurRad="254000" dist="63500" dir="5400000" algn="t" rotWithShape="0">
              <a:srgbClr val="FF6600">
                <a:alpha val="3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8" name="TextBox 7"/>
          <p:cNvSpPr txBox="1"/>
          <p:nvPr/>
        </p:nvSpPr>
        <p:spPr>
          <a:xfrm>
            <a:off x="-20958" y="937351"/>
            <a:ext cx="9855621" cy="707886"/>
          </a:xfrm>
          <a:prstGeom prst="rect">
            <a:avLst/>
          </a:prstGeom>
          <a:noFill/>
        </p:spPr>
        <p:txBody>
          <a:bodyPr wrap="square" rtlCol="0">
            <a:spAutoFit/>
          </a:bodyPr>
          <a:lstStyle/>
          <a:p>
            <a:r>
              <a:rPr lang="en-US" sz="4000" dirty="0"/>
              <a:t>Personal Statements – How can I strengthen?</a:t>
            </a:r>
            <a:endParaRPr lang="en-GB" sz="4400" i="1" dirty="0"/>
          </a:p>
        </p:txBody>
      </p:sp>
      <p:sp>
        <p:nvSpPr>
          <p:cNvPr id="2" name="TextBox 1"/>
          <p:cNvSpPr txBox="1"/>
          <p:nvPr/>
        </p:nvSpPr>
        <p:spPr>
          <a:xfrm>
            <a:off x="143883" y="1841218"/>
            <a:ext cx="8897568" cy="3785652"/>
          </a:xfrm>
          <a:prstGeom prst="rect">
            <a:avLst/>
          </a:prstGeom>
          <a:noFill/>
        </p:spPr>
        <p:txBody>
          <a:bodyPr wrap="square" rtlCol="0">
            <a:spAutoFit/>
          </a:bodyPr>
          <a:lstStyle/>
          <a:p>
            <a:pPr algn="ctr"/>
            <a:endParaRPr lang="en-US" sz="2400" dirty="0"/>
          </a:p>
          <a:p>
            <a:r>
              <a:rPr lang="en-US" sz="2400" dirty="0"/>
              <a:t>EPQ – Extended Project Qualification</a:t>
            </a:r>
          </a:p>
          <a:p>
            <a:endParaRPr lang="en-US" sz="2400" dirty="0"/>
          </a:p>
          <a:p>
            <a:r>
              <a:rPr lang="en-US" sz="2400" dirty="0"/>
              <a:t>Already mentioned and can add strength not only to an application, but also to research and study skills.</a:t>
            </a:r>
          </a:p>
          <a:p>
            <a:endParaRPr lang="en-US" sz="2400" dirty="0"/>
          </a:p>
          <a:p>
            <a:r>
              <a:rPr lang="en-US" sz="2400" dirty="0"/>
              <a:t>There will be the chance to complete in Year 13</a:t>
            </a:r>
          </a:p>
          <a:p>
            <a:endParaRPr lang="en-US" sz="2400" dirty="0"/>
          </a:p>
          <a:p>
            <a:endParaRPr lang="en-US" sz="2400" dirty="0"/>
          </a:p>
          <a:p>
            <a:endParaRPr lang="en-US" sz="2400" dirty="0"/>
          </a:p>
        </p:txBody>
      </p:sp>
      <p:sp>
        <p:nvSpPr>
          <p:cNvPr id="14" name="Title 1">
            <a:extLst>
              <a:ext uri="{FF2B5EF4-FFF2-40B4-BE49-F238E27FC236}">
                <a16:creationId xmlns:a16="http://schemas.microsoft.com/office/drawing/2014/main" id="{9D25BD35-25AC-472B-B850-20F7F417DDB9}"/>
              </a:ext>
            </a:extLst>
          </p:cNvPr>
          <p:cNvSpPr txBox="1">
            <a:spLocks/>
          </p:cNvSpPr>
          <p:nvPr/>
        </p:nvSpPr>
        <p:spPr>
          <a:xfrm>
            <a:off x="431321" y="-130076"/>
            <a:ext cx="11332027"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solidFill>
                  <a:schemeClr val="bg1"/>
                </a:solidFill>
              </a:rPr>
              <a:t>Post 18 Options</a:t>
            </a:r>
          </a:p>
        </p:txBody>
      </p:sp>
    </p:spTree>
    <p:extLst>
      <p:ext uri="{BB962C8B-B14F-4D97-AF65-F5344CB8AC3E}">
        <p14:creationId xmlns:p14="http://schemas.microsoft.com/office/powerpoint/2010/main" val="327783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5" end="5"/>
                                            </p:txEl>
                                          </p:spTgt>
                                        </p:tgtEl>
                                        <p:attrNameLst>
                                          <p:attrName>style.visibility</p:attrName>
                                        </p:attrNameLst>
                                      </p:cBhvr>
                                      <p:to>
                                        <p:strVal val="visible"/>
                                      </p:to>
                                    </p:set>
                                    <p:animEffect transition="in" filter="fade">
                                      <p:cBhvr>
                                        <p:cTn id="18"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8970079" y="2465771"/>
            <a:ext cx="2793269" cy="864254"/>
          </a:xfrm>
          <a:prstGeom prst="rect">
            <a:avLst/>
          </a:prstGeom>
        </p:spPr>
      </p:pic>
      <p:pic>
        <p:nvPicPr>
          <p:cNvPr id="5" name="Picture 4"/>
          <p:cNvPicPr>
            <a:picLocks noChangeAspect="1"/>
          </p:cNvPicPr>
          <p:nvPr/>
        </p:nvPicPr>
        <p:blipFill>
          <a:blip r:embed="rId3"/>
          <a:stretch>
            <a:fillRect/>
          </a:stretch>
        </p:blipFill>
        <p:spPr>
          <a:xfrm>
            <a:off x="9645578" y="3323402"/>
            <a:ext cx="2213724" cy="1106862"/>
          </a:xfrm>
          <a:prstGeom prst="rect">
            <a:avLst/>
          </a:prstGeom>
        </p:spPr>
      </p:pic>
      <p:pic>
        <p:nvPicPr>
          <p:cNvPr id="1030" name="Picture 6" descr="Latest Oxford University admissions reveal progress on access | University  of Oxfor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41533" y="1175297"/>
            <a:ext cx="2021815" cy="133184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032" name="Picture 8" descr="Employment Opportunities Blantyre Telegraph News for Community Good caus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79852" y="4709097"/>
            <a:ext cx="2579450" cy="7878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BGS sub brand full logo.pdf"/>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90535" y="5775743"/>
            <a:ext cx="1601465" cy="960653"/>
          </a:xfrm>
          <a:prstGeom prst="rect">
            <a:avLst/>
          </a:prstGeom>
        </p:spPr>
      </p:pic>
      <p:sp>
        <p:nvSpPr>
          <p:cNvPr id="11" name="Rectangle 10"/>
          <p:cNvSpPr/>
          <p:nvPr/>
        </p:nvSpPr>
        <p:spPr>
          <a:xfrm>
            <a:off x="0" y="6093296"/>
            <a:ext cx="6948264" cy="432048"/>
          </a:xfrm>
          <a:prstGeom prst="rect">
            <a:avLst/>
          </a:prstGeom>
          <a:gradFill flip="none" rotWithShape="1">
            <a:gsLst>
              <a:gs pos="0">
                <a:srgbClr val="FF6600"/>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6600"/>
              </a:solidFill>
            </a:endParaRPr>
          </a:p>
        </p:txBody>
      </p:sp>
      <p:pic>
        <p:nvPicPr>
          <p:cNvPr id="12" name="Picture 11" descr="PPT-footer.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1520" y="6190704"/>
            <a:ext cx="3240000" cy="259200"/>
          </a:xfrm>
          <a:prstGeom prst="rect">
            <a:avLst/>
          </a:prstGeom>
        </p:spPr>
      </p:pic>
      <p:sp>
        <p:nvSpPr>
          <p:cNvPr id="13" name="Rectangle 12"/>
          <p:cNvSpPr/>
          <p:nvPr/>
        </p:nvSpPr>
        <p:spPr>
          <a:xfrm>
            <a:off x="0" y="0"/>
            <a:ext cx="12192000" cy="936104"/>
          </a:xfrm>
          <a:prstGeom prst="rect">
            <a:avLst/>
          </a:prstGeom>
          <a:solidFill>
            <a:srgbClr val="852B33"/>
          </a:solidFill>
          <a:ln>
            <a:noFill/>
          </a:ln>
          <a:effectLst>
            <a:outerShdw blurRad="254000" dist="63500" dir="5400000" algn="t" rotWithShape="0">
              <a:srgbClr val="FF6600">
                <a:alpha val="3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8" name="TextBox 7"/>
          <p:cNvSpPr txBox="1"/>
          <p:nvPr/>
        </p:nvSpPr>
        <p:spPr>
          <a:xfrm>
            <a:off x="-20958" y="937351"/>
            <a:ext cx="10590535" cy="3693319"/>
          </a:xfrm>
          <a:prstGeom prst="rect">
            <a:avLst/>
          </a:prstGeom>
          <a:noFill/>
        </p:spPr>
        <p:txBody>
          <a:bodyPr wrap="square" rtlCol="0">
            <a:spAutoFit/>
          </a:bodyPr>
          <a:lstStyle/>
          <a:p>
            <a:r>
              <a:rPr lang="en-US" sz="4000" dirty="0"/>
              <a:t>Personal Statements – Enrichment</a:t>
            </a:r>
          </a:p>
          <a:p>
            <a:endParaRPr lang="en-US" sz="4400"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US" sz="4400" dirty="0"/>
          </a:p>
          <a:p>
            <a:endParaRPr lang="en-US" sz="4400" dirty="0"/>
          </a:p>
          <a:p>
            <a:r>
              <a:rPr lang="en-US" sz="4400" dirty="0"/>
              <a:t>	</a:t>
            </a:r>
            <a:endParaRPr lang="en-GB" sz="4400" i="1" dirty="0"/>
          </a:p>
        </p:txBody>
      </p:sp>
      <p:graphicFrame>
        <p:nvGraphicFramePr>
          <p:cNvPr id="4" name="Table 3"/>
          <p:cNvGraphicFramePr>
            <a:graphicFrameLocks noGrp="1"/>
          </p:cNvGraphicFramePr>
          <p:nvPr>
            <p:extLst>
              <p:ext uri="{D42A27DB-BD31-4B8C-83A1-F6EECF244321}">
                <p14:modId xmlns:p14="http://schemas.microsoft.com/office/powerpoint/2010/main" val="2584914834"/>
              </p:ext>
            </p:extLst>
          </p:nvPr>
        </p:nvGraphicFramePr>
        <p:xfrm>
          <a:off x="151214" y="1838740"/>
          <a:ext cx="8396548" cy="4038688"/>
        </p:xfrm>
        <a:graphic>
          <a:graphicData uri="http://schemas.openxmlformats.org/drawingml/2006/table">
            <a:tbl>
              <a:tblPr/>
              <a:tblGrid>
                <a:gridCol w="4198274">
                  <a:extLst>
                    <a:ext uri="{9D8B030D-6E8A-4147-A177-3AD203B41FA5}">
                      <a16:colId xmlns:a16="http://schemas.microsoft.com/office/drawing/2014/main" val="4268360868"/>
                    </a:ext>
                  </a:extLst>
                </a:gridCol>
                <a:gridCol w="4198274">
                  <a:extLst>
                    <a:ext uri="{9D8B030D-6E8A-4147-A177-3AD203B41FA5}">
                      <a16:colId xmlns:a16="http://schemas.microsoft.com/office/drawing/2014/main" val="417248311"/>
                    </a:ext>
                  </a:extLst>
                </a:gridCol>
              </a:tblGrid>
              <a:tr h="338866">
                <a:tc>
                  <a:txBody>
                    <a:bodyPr/>
                    <a:lstStyle/>
                    <a:p>
                      <a:pPr algn="l" fontAlgn="ctr"/>
                      <a:r>
                        <a:rPr lang="en-GB" sz="2400" dirty="0">
                          <a:solidFill>
                            <a:srgbClr val="FFFFFF"/>
                          </a:solidFill>
                          <a:effectLst/>
                        </a:rPr>
                        <a:t>Paired Reading</a:t>
                      </a:r>
                    </a:p>
                  </a:txBody>
                  <a:tcPr marL="76200" marR="76200" marT="76200" marB="76200" anchor="ctr">
                    <a:lnL>
                      <a:noFill/>
                    </a:lnL>
                    <a:lnR>
                      <a:noFill/>
                    </a:lnR>
                    <a:lnT>
                      <a:noFill/>
                    </a:lnT>
                    <a:lnB>
                      <a:noFill/>
                    </a:lnB>
                    <a:solidFill>
                      <a:srgbClr val="322677"/>
                    </a:solidFill>
                  </a:tcPr>
                </a:tc>
                <a:tc>
                  <a:txBody>
                    <a:bodyPr/>
                    <a:lstStyle/>
                    <a:p>
                      <a:pPr algn="l" fontAlgn="ctr"/>
                      <a:r>
                        <a:rPr lang="en-GB" sz="2400">
                          <a:solidFill>
                            <a:srgbClr val="FFFFFF"/>
                          </a:solidFill>
                          <a:effectLst/>
                        </a:rPr>
                        <a:t>Charity Fundraising</a:t>
                      </a:r>
                    </a:p>
                  </a:txBody>
                  <a:tcPr marL="76200" marR="76200" marT="76200" marB="76200" anchor="ctr">
                    <a:lnL>
                      <a:noFill/>
                    </a:lnL>
                    <a:lnR>
                      <a:noFill/>
                    </a:lnR>
                    <a:lnT>
                      <a:noFill/>
                    </a:lnT>
                    <a:lnB>
                      <a:noFill/>
                    </a:lnB>
                    <a:solidFill>
                      <a:srgbClr val="322677"/>
                    </a:solidFill>
                  </a:tcPr>
                </a:tc>
                <a:extLst>
                  <a:ext uri="{0D108BD9-81ED-4DB2-BD59-A6C34878D82A}">
                    <a16:rowId xmlns:a16="http://schemas.microsoft.com/office/drawing/2014/main" val="802551538"/>
                  </a:ext>
                </a:extLst>
              </a:tr>
              <a:tr h="870668">
                <a:tc>
                  <a:txBody>
                    <a:bodyPr/>
                    <a:lstStyle/>
                    <a:p>
                      <a:pPr algn="l" fontAlgn="ctr"/>
                      <a:r>
                        <a:rPr lang="en-GB" sz="2400" dirty="0">
                          <a:solidFill>
                            <a:srgbClr val="FFFFFF"/>
                          </a:solidFill>
                          <a:effectLst/>
                        </a:rPr>
                        <a:t>Introduction to Sign Language</a:t>
                      </a:r>
                    </a:p>
                  </a:txBody>
                  <a:tcPr marL="76200" marR="76200" marT="76200" marB="76200" anchor="ctr">
                    <a:lnL>
                      <a:noFill/>
                    </a:lnL>
                    <a:lnR>
                      <a:noFill/>
                    </a:lnR>
                    <a:lnT>
                      <a:noFill/>
                    </a:lnT>
                    <a:lnB>
                      <a:noFill/>
                    </a:lnB>
                    <a:solidFill>
                      <a:srgbClr val="322677"/>
                    </a:solidFill>
                  </a:tcPr>
                </a:tc>
                <a:tc>
                  <a:txBody>
                    <a:bodyPr/>
                    <a:lstStyle/>
                    <a:p>
                      <a:pPr algn="l" fontAlgn="ctr"/>
                      <a:r>
                        <a:rPr lang="en-GB" sz="2400" dirty="0">
                          <a:solidFill>
                            <a:srgbClr val="FFFFFF"/>
                          </a:solidFill>
                          <a:effectLst/>
                        </a:rPr>
                        <a:t>Subject and Faculty Support</a:t>
                      </a:r>
                    </a:p>
                  </a:txBody>
                  <a:tcPr marL="76200" marR="76200" marT="76200" marB="76200" anchor="ctr">
                    <a:lnL>
                      <a:noFill/>
                    </a:lnL>
                    <a:lnR>
                      <a:noFill/>
                    </a:lnR>
                    <a:lnT>
                      <a:noFill/>
                    </a:lnT>
                    <a:lnB>
                      <a:noFill/>
                    </a:lnB>
                    <a:solidFill>
                      <a:srgbClr val="322677"/>
                    </a:solidFill>
                  </a:tcPr>
                </a:tc>
                <a:extLst>
                  <a:ext uri="{0D108BD9-81ED-4DB2-BD59-A6C34878D82A}">
                    <a16:rowId xmlns:a16="http://schemas.microsoft.com/office/drawing/2014/main" val="2255041232"/>
                  </a:ext>
                </a:extLst>
              </a:tr>
              <a:tr h="529972">
                <a:tc>
                  <a:txBody>
                    <a:bodyPr/>
                    <a:lstStyle/>
                    <a:p>
                      <a:pPr algn="l" fontAlgn="ctr"/>
                      <a:r>
                        <a:rPr lang="en-GB" sz="2400" dirty="0">
                          <a:solidFill>
                            <a:srgbClr val="FFFFFF"/>
                          </a:solidFill>
                          <a:effectLst/>
                        </a:rPr>
                        <a:t>Amnesty International</a:t>
                      </a:r>
                    </a:p>
                  </a:txBody>
                  <a:tcPr marL="76200" marR="76200" marT="76200" marB="76200" anchor="ctr">
                    <a:lnL>
                      <a:noFill/>
                    </a:lnL>
                    <a:lnR>
                      <a:noFill/>
                    </a:lnR>
                    <a:lnT>
                      <a:noFill/>
                    </a:lnT>
                    <a:lnB>
                      <a:noFill/>
                    </a:lnB>
                    <a:solidFill>
                      <a:srgbClr val="322677"/>
                    </a:solidFill>
                  </a:tcPr>
                </a:tc>
                <a:tc>
                  <a:txBody>
                    <a:bodyPr/>
                    <a:lstStyle/>
                    <a:p>
                      <a:pPr algn="l" fontAlgn="ctr"/>
                      <a:r>
                        <a:rPr lang="en-GB" sz="2400" dirty="0">
                          <a:solidFill>
                            <a:srgbClr val="FFFFFF"/>
                          </a:solidFill>
                          <a:effectLst/>
                        </a:rPr>
                        <a:t>Max 7 Volunteers</a:t>
                      </a:r>
                    </a:p>
                  </a:txBody>
                  <a:tcPr marL="76200" marR="76200" marT="76200" marB="76200" anchor="ctr">
                    <a:lnL>
                      <a:noFill/>
                    </a:lnL>
                    <a:lnR>
                      <a:noFill/>
                    </a:lnR>
                    <a:lnT>
                      <a:noFill/>
                    </a:lnT>
                    <a:lnB>
                      <a:noFill/>
                    </a:lnB>
                    <a:solidFill>
                      <a:srgbClr val="322677"/>
                    </a:solidFill>
                  </a:tcPr>
                </a:tc>
                <a:extLst>
                  <a:ext uri="{0D108BD9-81ED-4DB2-BD59-A6C34878D82A}">
                    <a16:rowId xmlns:a16="http://schemas.microsoft.com/office/drawing/2014/main" val="1913852578"/>
                  </a:ext>
                </a:extLst>
              </a:tr>
              <a:tr h="529972">
                <a:tc>
                  <a:txBody>
                    <a:bodyPr/>
                    <a:lstStyle/>
                    <a:p>
                      <a:pPr algn="l" fontAlgn="ctr"/>
                      <a:r>
                        <a:rPr lang="en-GB" sz="2400">
                          <a:solidFill>
                            <a:srgbClr val="FFFFFF"/>
                          </a:solidFill>
                          <a:effectLst/>
                        </a:rPr>
                        <a:t>Scholars Programme</a:t>
                      </a:r>
                    </a:p>
                  </a:txBody>
                  <a:tcPr marL="76200" marR="76200" marT="76200" marB="76200" anchor="ctr">
                    <a:lnL>
                      <a:noFill/>
                    </a:lnL>
                    <a:lnR>
                      <a:noFill/>
                    </a:lnR>
                    <a:lnT>
                      <a:noFill/>
                    </a:lnT>
                    <a:lnB>
                      <a:noFill/>
                    </a:lnB>
                    <a:solidFill>
                      <a:srgbClr val="322677"/>
                    </a:solidFill>
                  </a:tcPr>
                </a:tc>
                <a:tc>
                  <a:txBody>
                    <a:bodyPr/>
                    <a:lstStyle/>
                    <a:p>
                      <a:pPr algn="l" fontAlgn="ctr"/>
                      <a:r>
                        <a:rPr lang="en-GB" sz="2400" dirty="0">
                          <a:solidFill>
                            <a:srgbClr val="FFFFFF"/>
                          </a:solidFill>
                          <a:effectLst/>
                        </a:rPr>
                        <a:t>Paired Maths Support</a:t>
                      </a:r>
                    </a:p>
                  </a:txBody>
                  <a:tcPr marL="76200" marR="76200" marT="76200" marB="76200" anchor="ctr">
                    <a:lnL>
                      <a:noFill/>
                    </a:lnL>
                    <a:lnR>
                      <a:noFill/>
                    </a:lnR>
                    <a:lnT>
                      <a:noFill/>
                    </a:lnT>
                    <a:lnB>
                      <a:noFill/>
                    </a:lnB>
                    <a:solidFill>
                      <a:srgbClr val="322677"/>
                    </a:solidFill>
                  </a:tcPr>
                </a:tc>
                <a:extLst>
                  <a:ext uri="{0D108BD9-81ED-4DB2-BD59-A6C34878D82A}">
                    <a16:rowId xmlns:a16="http://schemas.microsoft.com/office/drawing/2014/main" val="2367906384"/>
                  </a:ext>
                </a:extLst>
              </a:tr>
              <a:tr h="529972">
                <a:tc>
                  <a:txBody>
                    <a:bodyPr/>
                    <a:lstStyle/>
                    <a:p>
                      <a:pPr algn="l" fontAlgn="ctr"/>
                      <a:r>
                        <a:rPr lang="en-GB" sz="2400">
                          <a:solidFill>
                            <a:srgbClr val="FFFFFF"/>
                          </a:solidFill>
                          <a:effectLst/>
                        </a:rPr>
                        <a:t>Philosophy Group</a:t>
                      </a:r>
                    </a:p>
                  </a:txBody>
                  <a:tcPr marL="76200" marR="76200" marT="76200" marB="76200" anchor="ctr">
                    <a:lnL>
                      <a:noFill/>
                    </a:lnL>
                    <a:lnR>
                      <a:noFill/>
                    </a:lnR>
                    <a:lnT>
                      <a:noFill/>
                    </a:lnT>
                    <a:lnB>
                      <a:noFill/>
                    </a:lnB>
                    <a:solidFill>
                      <a:srgbClr val="322677"/>
                    </a:solidFill>
                  </a:tcPr>
                </a:tc>
                <a:tc>
                  <a:txBody>
                    <a:bodyPr/>
                    <a:lstStyle/>
                    <a:p>
                      <a:pPr algn="l" fontAlgn="ctr"/>
                      <a:r>
                        <a:rPr lang="en-GB" sz="2400" dirty="0">
                          <a:solidFill>
                            <a:srgbClr val="FFFFFF"/>
                          </a:solidFill>
                          <a:effectLst/>
                        </a:rPr>
                        <a:t>Music Groups</a:t>
                      </a:r>
                    </a:p>
                  </a:txBody>
                  <a:tcPr marL="76200" marR="76200" marT="76200" marB="76200" anchor="ctr">
                    <a:lnL>
                      <a:noFill/>
                    </a:lnL>
                    <a:lnR>
                      <a:noFill/>
                    </a:lnR>
                    <a:lnT>
                      <a:noFill/>
                    </a:lnT>
                    <a:lnB>
                      <a:noFill/>
                    </a:lnB>
                    <a:solidFill>
                      <a:srgbClr val="322677"/>
                    </a:solidFill>
                  </a:tcPr>
                </a:tc>
                <a:extLst>
                  <a:ext uri="{0D108BD9-81ED-4DB2-BD59-A6C34878D82A}">
                    <a16:rowId xmlns:a16="http://schemas.microsoft.com/office/drawing/2014/main" val="4207074221"/>
                  </a:ext>
                </a:extLst>
              </a:tr>
              <a:tr h="529972">
                <a:tc>
                  <a:txBody>
                    <a:bodyPr/>
                    <a:lstStyle/>
                    <a:p>
                      <a:pPr algn="l" fontAlgn="ctr"/>
                      <a:r>
                        <a:rPr lang="en-GB" sz="2400">
                          <a:solidFill>
                            <a:srgbClr val="FFFFFF"/>
                          </a:solidFill>
                          <a:effectLst/>
                        </a:rPr>
                        <a:t>Enactus</a:t>
                      </a:r>
                    </a:p>
                  </a:txBody>
                  <a:tcPr marL="76200" marR="76200" marT="76200" marB="76200" anchor="ctr">
                    <a:lnL>
                      <a:noFill/>
                    </a:lnL>
                    <a:lnR>
                      <a:noFill/>
                    </a:lnR>
                    <a:lnT>
                      <a:noFill/>
                    </a:lnT>
                    <a:lnB>
                      <a:noFill/>
                    </a:lnB>
                    <a:solidFill>
                      <a:srgbClr val="322677"/>
                    </a:solidFill>
                  </a:tcPr>
                </a:tc>
                <a:tc>
                  <a:txBody>
                    <a:bodyPr/>
                    <a:lstStyle/>
                    <a:p>
                      <a:pPr algn="l" fontAlgn="ctr"/>
                      <a:r>
                        <a:rPr lang="en-GB" sz="2400" dirty="0">
                          <a:solidFill>
                            <a:srgbClr val="FFFFFF"/>
                          </a:solidFill>
                          <a:effectLst/>
                        </a:rPr>
                        <a:t>Sports Clubs</a:t>
                      </a:r>
                    </a:p>
                  </a:txBody>
                  <a:tcPr marL="76200" marR="76200" marT="76200" marB="76200" anchor="ctr">
                    <a:lnL>
                      <a:noFill/>
                    </a:lnL>
                    <a:lnR>
                      <a:noFill/>
                    </a:lnR>
                    <a:lnT>
                      <a:noFill/>
                    </a:lnT>
                    <a:lnB>
                      <a:noFill/>
                    </a:lnB>
                    <a:solidFill>
                      <a:srgbClr val="322677"/>
                    </a:solidFill>
                  </a:tcPr>
                </a:tc>
                <a:extLst>
                  <a:ext uri="{0D108BD9-81ED-4DB2-BD59-A6C34878D82A}">
                    <a16:rowId xmlns:a16="http://schemas.microsoft.com/office/drawing/2014/main" val="1103320240"/>
                  </a:ext>
                </a:extLst>
              </a:tr>
              <a:tr h="529972">
                <a:tc>
                  <a:txBody>
                    <a:bodyPr/>
                    <a:lstStyle/>
                    <a:p>
                      <a:pPr algn="l" fontAlgn="ctr"/>
                      <a:r>
                        <a:rPr lang="en-US" sz="2400">
                          <a:solidFill>
                            <a:srgbClr val="FFFFFF"/>
                          </a:solidFill>
                          <a:effectLst/>
                        </a:rPr>
                        <a:t>Restart a Heart CPR Training</a:t>
                      </a:r>
                    </a:p>
                  </a:txBody>
                  <a:tcPr marL="76200" marR="76200" marT="76200" marB="76200" anchor="ctr">
                    <a:lnL>
                      <a:noFill/>
                    </a:lnL>
                    <a:lnR>
                      <a:noFill/>
                    </a:lnR>
                    <a:lnT>
                      <a:noFill/>
                    </a:lnT>
                    <a:lnB>
                      <a:noFill/>
                    </a:lnB>
                    <a:solidFill>
                      <a:srgbClr val="322677"/>
                    </a:solidFill>
                  </a:tcPr>
                </a:tc>
                <a:tc>
                  <a:txBody>
                    <a:bodyPr/>
                    <a:lstStyle/>
                    <a:p>
                      <a:pPr algn="l" fontAlgn="ctr"/>
                      <a:endParaRPr lang="en-GB" sz="2400" dirty="0">
                        <a:solidFill>
                          <a:srgbClr val="FFFFFF"/>
                        </a:solidFill>
                        <a:effectLst/>
                      </a:endParaRPr>
                    </a:p>
                  </a:txBody>
                  <a:tcPr marL="76200" marR="76200" marT="76200" marB="76200" anchor="ctr">
                    <a:lnL>
                      <a:noFill/>
                    </a:lnL>
                    <a:lnR>
                      <a:noFill/>
                    </a:lnR>
                    <a:lnT>
                      <a:noFill/>
                    </a:lnT>
                    <a:lnB>
                      <a:noFill/>
                    </a:lnB>
                    <a:solidFill>
                      <a:srgbClr val="322677"/>
                    </a:solidFill>
                  </a:tcPr>
                </a:tc>
                <a:extLst>
                  <a:ext uri="{0D108BD9-81ED-4DB2-BD59-A6C34878D82A}">
                    <a16:rowId xmlns:a16="http://schemas.microsoft.com/office/drawing/2014/main" val="150407703"/>
                  </a:ext>
                </a:extLst>
              </a:tr>
            </a:tbl>
          </a:graphicData>
        </a:graphic>
      </p:graphicFrame>
      <p:sp>
        <p:nvSpPr>
          <p:cNvPr id="6" name="Rectangle 2"/>
          <p:cNvSpPr>
            <a:spLocks noChangeArrowheads="1"/>
          </p:cNvSpPr>
          <p:nvPr/>
        </p:nvSpPr>
        <p:spPr bwMode="auto">
          <a:xfrm>
            <a:off x="241297" y="1424460"/>
            <a:ext cx="1774699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itle 1">
            <a:extLst>
              <a:ext uri="{FF2B5EF4-FFF2-40B4-BE49-F238E27FC236}">
                <a16:creationId xmlns:a16="http://schemas.microsoft.com/office/drawing/2014/main" id="{81BE0BD3-3C7B-44A9-86DC-7D7DB8EBCC7B}"/>
              </a:ext>
            </a:extLst>
          </p:cNvPr>
          <p:cNvSpPr txBox="1">
            <a:spLocks/>
          </p:cNvSpPr>
          <p:nvPr/>
        </p:nvSpPr>
        <p:spPr>
          <a:xfrm>
            <a:off x="431321" y="-130076"/>
            <a:ext cx="11332027"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solidFill>
                  <a:schemeClr val="bg1"/>
                </a:solidFill>
              </a:rPr>
              <a:t>Post 18 Options</a:t>
            </a:r>
          </a:p>
        </p:txBody>
      </p:sp>
    </p:spTree>
    <p:extLst>
      <p:ext uri="{BB962C8B-B14F-4D97-AF65-F5344CB8AC3E}">
        <p14:creationId xmlns:p14="http://schemas.microsoft.com/office/powerpoint/2010/main" val="1470466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8970079" y="2465771"/>
            <a:ext cx="2793269" cy="864254"/>
          </a:xfrm>
          <a:prstGeom prst="rect">
            <a:avLst/>
          </a:prstGeom>
        </p:spPr>
      </p:pic>
      <p:pic>
        <p:nvPicPr>
          <p:cNvPr id="5" name="Picture 4"/>
          <p:cNvPicPr>
            <a:picLocks noChangeAspect="1"/>
          </p:cNvPicPr>
          <p:nvPr/>
        </p:nvPicPr>
        <p:blipFill>
          <a:blip r:embed="rId3"/>
          <a:stretch>
            <a:fillRect/>
          </a:stretch>
        </p:blipFill>
        <p:spPr>
          <a:xfrm>
            <a:off x="9645578" y="3323402"/>
            <a:ext cx="2213724" cy="1106862"/>
          </a:xfrm>
          <a:prstGeom prst="rect">
            <a:avLst/>
          </a:prstGeom>
        </p:spPr>
      </p:pic>
      <p:pic>
        <p:nvPicPr>
          <p:cNvPr id="1030" name="Picture 6" descr="Latest Oxford University admissions reveal progress on access | University  of Oxfor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41533" y="1175297"/>
            <a:ext cx="2021815" cy="133184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032" name="Picture 8" descr="Employment Opportunities Blantyre Telegraph News for Community Good caus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79852" y="4709097"/>
            <a:ext cx="2579450" cy="7878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BGS sub brand full logo.pdf"/>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90535" y="5775743"/>
            <a:ext cx="1601465" cy="960653"/>
          </a:xfrm>
          <a:prstGeom prst="rect">
            <a:avLst/>
          </a:prstGeom>
        </p:spPr>
      </p:pic>
      <p:sp>
        <p:nvSpPr>
          <p:cNvPr id="11" name="Rectangle 10"/>
          <p:cNvSpPr/>
          <p:nvPr/>
        </p:nvSpPr>
        <p:spPr>
          <a:xfrm>
            <a:off x="0" y="6093296"/>
            <a:ext cx="6948264" cy="432048"/>
          </a:xfrm>
          <a:prstGeom prst="rect">
            <a:avLst/>
          </a:prstGeom>
          <a:gradFill flip="none" rotWithShape="1">
            <a:gsLst>
              <a:gs pos="0">
                <a:srgbClr val="FF6600"/>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6600"/>
              </a:solidFill>
            </a:endParaRPr>
          </a:p>
        </p:txBody>
      </p:sp>
      <p:pic>
        <p:nvPicPr>
          <p:cNvPr id="12" name="Picture 11" descr="PPT-footer.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1520" y="6190704"/>
            <a:ext cx="3240000" cy="259200"/>
          </a:xfrm>
          <a:prstGeom prst="rect">
            <a:avLst/>
          </a:prstGeom>
        </p:spPr>
      </p:pic>
      <p:sp>
        <p:nvSpPr>
          <p:cNvPr id="13" name="Rectangle 12"/>
          <p:cNvSpPr/>
          <p:nvPr/>
        </p:nvSpPr>
        <p:spPr>
          <a:xfrm>
            <a:off x="0" y="0"/>
            <a:ext cx="12192000" cy="936104"/>
          </a:xfrm>
          <a:prstGeom prst="rect">
            <a:avLst/>
          </a:prstGeom>
          <a:solidFill>
            <a:srgbClr val="852B33"/>
          </a:solidFill>
          <a:ln>
            <a:noFill/>
          </a:ln>
          <a:effectLst>
            <a:outerShdw blurRad="254000" dist="63500" dir="5400000" algn="t" rotWithShape="0">
              <a:srgbClr val="FF6600">
                <a:alpha val="3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3" name="TextBox 2"/>
          <p:cNvSpPr txBox="1"/>
          <p:nvPr/>
        </p:nvSpPr>
        <p:spPr>
          <a:xfrm>
            <a:off x="243337" y="931496"/>
            <a:ext cx="7662770" cy="769441"/>
          </a:xfrm>
          <a:prstGeom prst="rect">
            <a:avLst/>
          </a:prstGeom>
          <a:noFill/>
        </p:spPr>
        <p:txBody>
          <a:bodyPr wrap="square" rtlCol="0">
            <a:spAutoFit/>
          </a:bodyPr>
          <a:lstStyle/>
          <a:p>
            <a:r>
              <a:rPr lang="en-GB" sz="4400" dirty="0"/>
              <a:t>Purpose of this section</a:t>
            </a:r>
          </a:p>
        </p:txBody>
      </p:sp>
      <p:sp>
        <p:nvSpPr>
          <p:cNvPr id="2" name="Rectangle 1"/>
          <p:cNvSpPr/>
          <p:nvPr/>
        </p:nvSpPr>
        <p:spPr>
          <a:xfrm>
            <a:off x="155565" y="1867600"/>
            <a:ext cx="9028333" cy="3334952"/>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To introduce you to the Universities and Colleges Admissions Service (UCAS) and explain the timeline regarding your child’s applications</a:t>
            </a:r>
          </a:p>
          <a:p>
            <a:pPr marL="342900" lvl="0" indent="-342900">
              <a:lnSpc>
                <a:spcPct val="107000"/>
              </a:lnSpc>
              <a:spcAft>
                <a:spcPts val="0"/>
              </a:spcAft>
              <a:buFont typeface="Symbol" panose="05050102010706020507" pitchFamily="18"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To introduce you to Careers/Apprenticeship alternatives and who to contact for help in this area</a:t>
            </a:r>
          </a:p>
          <a:p>
            <a:pPr marL="342900" lvl="0" indent="-342900">
              <a:lnSpc>
                <a:spcPct val="107000"/>
              </a:lnSpc>
              <a:spcAft>
                <a:spcPts val="0"/>
              </a:spcAft>
              <a:buFont typeface="Symbol" panose="05050102010706020507" pitchFamily="18"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To introduce you to </a:t>
            </a:r>
            <a:r>
              <a:rPr lang="en-GB" sz="2400" dirty="0" err="1">
                <a:latin typeface="Calibri" panose="020F0502020204030204" pitchFamily="34" charset="0"/>
                <a:ea typeface="Calibri" panose="020F0502020204030204" pitchFamily="34" charset="0"/>
                <a:cs typeface="Times New Roman" panose="02020603050405020304" pitchFamily="18" charset="0"/>
              </a:rPr>
              <a:t>Unifrog</a:t>
            </a:r>
            <a:r>
              <a:rPr lang="en-GB" sz="2400" dirty="0">
                <a:latin typeface="Calibri" panose="020F0502020204030204" pitchFamily="34" charset="0"/>
                <a:ea typeface="Calibri" panose="020F0502020204030204" pitchFamily="34" charset="0"/>
                <a:cs typeface="Times New Roman" panose="02020603050405020304" pitchFamily="18" charset="0"/>
              </a:rPr>
              <a:t>:</a:t>
            </a:r>
          </a:p>
          <a:p>
            <a:pPr lvl="0">
              <a:lnSpc>
                <a:spcPct val="107000"/>
              </a:lnSpc>
              <a:spcAft>
                <a:spcPts val="0"/>
              </a:spcAft>
            </a:pPr>
            <a:r>
              <a:rPr lang="en-US" dirty="0"/>
              <a:t>	‘We bring all the available information into one single, impartial, user-friendly 	platform that helps students to make the best choices, and submit the strongest 	applications.’</a:t>
            </a:r>
          </a:p>
          <a:p>
            <a:pPr marL="342900" lvl="0" indent="-342900">
              <a:lnSpc>
                <a:spcPct val="107000"/>
              </a:lnSpc>
              <a:spcAft>
                <a:spcPts val="0"/>
              </a:spcAft>
              <a:buFont typeface="Symbol" panose="05050102010706020507" pitchFamily="18" charset="2"/>
              <a:buChar char=""/>
            </a:pPr>
            <a:r>
              <a:rPr lang="en-GB" sz="2400" dirty="0">
                <a:latin typeface="Calibri" panose="020F0502020204030204" pitchFamily="34" charset="0"/>
                <a:ea typeface="Calibri" panose="020F0502020204030204" pitchFamily="34" charset="0"/>
                <a:cs typeface="Times New Roman" panose="02020603050405020304" pitchFamily="18" charset="0"/>
              </a:rPr>
              <a:t>To help you to think about writing a good Personal Statement/CV </a:t>
            </a:r>
          </a:p>
        </p:txBody>
      </p:sp>
      <p:sp>
        <p:nvSpPr>
          <p:cNvPr id="16" name="Title 1">
            <a:extLst>
              <a:ext uri="{FF2B5EF4-FFF2-40B4-BE49-F238E27FC236}">
                <a16:creationId xmlns:a16="http://schemas.microsoft.com/office/drawing/2014/main" id="{8A5862A2-8D59-4F86-A954-B5C10AC19A17}"/>
              </a:ext>
            </a:extLst>
          </p:cNvPr>
          <p:cNvSpPr txBox="1">
            <a:spLocks/>
          </p:cNvSpPr>
          <p:nvPr/>
        </p:nvSpPr>
        <p:spPr>
          <a:xfrm>
            <a:off x="431321" y="-130076"/>
            <a:ext cx="11332027"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solidFill>
                  <a:schemeClr val="bg1"/>
                </a:solidFill>
              </a:rPr>
              <a:t>Post 18 Options</a:t>
            </a:r>
          </a:p>
        </p:txBody>
      </p:sp>
    </p:spTree>
    <p:extLst>
      <p:ext uri="{BB962C8B-B14F-4D97-AF65-F5344CB8AC3E}">
        <p14:creationId xmlns:p14="http://schemas.microsoft.com/office/powerpoint/2010/main" val="3908109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8970079" y="2465771"/>
            <a:ext cx="2793269" cy="864254"/>
          </a:xfrm>
          <a:prstGeom prst="rect">
            <a:avLst/>
          </a:prstGeom>
        </p:spPr>
      </p:pic>
      <p:pic>
        <p:nvPicPr>
          <p:cNvPr id="5" name="Picture 4"/>
          <p:cNvPicPr>
            <a:picLocks noChangeAspect="1"/>
          </p:cNvPicPr>
          <p:nvPr/>
        </p:nvPicPr>
        <p:blipFill>
          <a:blip r:embed="rId3"/>
          <a:stretch>
            <a:fillRect/>
          </a:stretch>
        </p:blipFill>
        <p:spPr>
          <a:xfrm>
            <a:off x="9645578" y="3323402"/>
            <a:ext cx="2213724" cy="1106862"/>
          </a:xfrm>
          <a:prstGeom prst="rect">
            <a:avLst/>
          </a:prstGeom>
        </p:spPr>
      </p:pic>
      <p:pic>
        <p:nvPicPr>
          <p:cNvPr id="1030" name="Picture 6" descr="Latest Oxford University admissions reveal progress on access | University  of Oxfor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41533" y="1175297"/>
            <a:ext cx="2021815" cy="133184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032" name="Picture 8" descr="Employment Opportunities Blantyre Telegraph News for Community Good caus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79852" y="4709097"/>
            <a:ext cx="2579450" cy="7878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BGS sub brand full logo.pdf"/>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90535" y="5775743"/>
            <a:ext cx="1601465" cy="960653"/>
          </a:xfrm>
          <a:prstGeom prst="rect">
            <a:avLst/>
          </a:prstGeom>
        </p:spPr>
      </p:pic>
      <p:sp>
        <p:nvSpPr>
          <p:cNvPr id="11" name="Rectangle 10"/>
          <p:cNvSpPr/>
          <p:nvPr/>
        </p:nvSpPr>
        <p:spPr>
          <a:xfrm>
            <a:off x="0" y="6093296"/>
            <a:ext cx="6948264" cy="432048"/>
          </a:xfrm>
          <a:prstGeom prst="rect">
            <a:avLst/>
          </a:prstGeom>
          <a:gradFill flip="none" rotWithShape="1">
            <a:gsLst>
              <a:gs pos="0">
                <a:srgbClr val="FF6600"/>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6600"/>
              </a:solidFill>
            </a:endParaRPr>
          </a:p>
        </p:txBody>
      </p:sp>
      <p:pic>
        <p:nvPicPr>
          <p:cNvPr id="12" name="Picture 11" descr="PPT-footer.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1520" y="6190704"/>
            <a:ext cx="3240000" cy="259200"/>
          </a:xfrm>
          <a:prstGeom prst="rect">
            <a:avLst/>
          </a:prstGeom>
        </p:spPr>
      </p:pic>
      <p:sp>
        <p:nvSpPr>
          <p:cNvPr id="13" name="Rectangle 12"/>
          <p:cNvSpPr/>
          <p:nvPr/>
        </p:nvSpPr>
        <p:spPr>
          <a:xfrm>
            <a:off x="0" y="0"/>
            <a:ext cx="12192000" cy="936104"/>
          </a:xfrm>
          <a:prstGeom prst="rect">
            <a:avLst/>
          </a:prstGeom>
          <a:solidFill>
            <a:srgbClr val="852B33"/>
          </a:solidFill>
          <a:ln>
            <a:noFill/>
          </a:ln>
          <a:effectLst>
            <a:outerShdw blurRad="254000" dist="63500" dir="5400000" algn="t" rotWithShape="0">
              <a:srgbClr val="FF6600">
                <a:alpha val="3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8" name="TextBox 7"/>
          <p:cNvSpPr txBox="1"/>
          <p:nvPr/>
        </p:nvSpPr>
        <p:spPr>
          <a:xfrm>
            <a:off x="251520" y="1175297"/>
            <a:ext cx="9680420" cy="769441"/>
          </a:xfrm>
          <a:prstGeom prst="rect">
            <a:avLst/>
          </a:prstGeom>
          <a:noFill/>
        </p:spPr>
        <p:txBody>
          <a:bodyPr wrap="square" rtlCol="0">
            <a:spAutoFit/>
          </a:bodyPr>
          <a:lstStyle/>
          <a:p>
            <a:r>
              <a:rPr lang="en-US" sz="3600" dirty="0"/>
              <a:t>All this information is on the </a:t>
            </a:r>
            <a:r>
              <a:rPr lang="en-US" sz="3600" dirty="0">
                <a:hlinkClick r:id="rId8"/>
              </a:rPr>
              <a:t>Sixth Form Website</a:t>
            </a:r>
            <a:r>
              <a:rPr lang="en-US" sz="3600" dirty="0"/>
              <a:t>:</a:t>
            </a:r>
            <a:r>
              <a:rPr lang="en-US" sz="4400" dirty="0"/>
              <a:t>	</a:t>
            </a:r>
            <a:endParaRPr lang="en-GB" sz="4400" i="1" dirty="0"/>
          </a:p>
        </p:txBody>
      </p:sp>
      <p:pic>
        <p:nvPicPr>
          <p:cNvPr id="2" name="Picture 1"/>
          <p:cNvPicPr>
            <a:picLocks noChangeAspect="1"/>
          </p:cNvPicPr>
          <p:nvPr/>
        </p:nvPicPr>
        <p:blipFill rotWithShape="1">
          <a:blip r:embed="rId9"/>
          <a:srcRect t="9079" b="15172"/>
          <a:stretch/>
        </p:blipFill>
        <p:spPr>
          <a:xfrm>
            <a:off x="4427900" y="2004885"/>
            <a:ext cx="4445619" cy="2014132"/>
          </a:xfrm>
          <a:prstGeom prst="rect">
            <a:avLst/>
          </a:prstGeom>
        </p:spPr>
      </p:pic>
      <p:pic>
        <p:nvPicPr>
          <p:cNvPr id="3" name="Picture 2"/>
          <p:cNvPicPr>
            <a:picLocks noChangeAspect="1"/>
          </p:cNvPicPr>
          <p:nvPr/>
        </p:nvPicPr>
        <p:blipFill rotWithShape="1">
          <a:blip r:embed="rId10"/>
          <a:srcRect t="8425" r="2664" b="6502"/>
          <a:stretch/>
        </p:blipFill>
        <p:spPr>
          <a:xfrm>
            <a:off x="251520" y="3738920"/>
            <a:ext cx="4214480" cy="2071991"/>
          </a:xfrm>
          <a:prstGeom prst="rect">
            <a:avLst/>
          </a:prstGeom>
        </p:spPr>
      </p:pic>
      <p:sp>
        <p:nvSpPr>
          <p:cNvPr id="9" name="Rectangle 8"/>
          <p:cNvSpPr/>
          <p:nvPr/>
        </p:nvSpPr>
        <p:spPr>
          <a:xfrm>
            <a:off x="4827164" y="5510173"/>
            <a:ext cx="3647089" cy="369332"/>
          </a:xfrm>
          <a:prstGeom prst="rect">
            <a:avLst/>
          </a:prstGeom>
        </p:spPr>
        <p:txBody>
          <a:bodyPr wrap="none">
            <a:spAutoFit/>
          </a:bodyPr>
          <a:lstStyle/>
          <a:p>
            <a:r>
              <a:rPr lang="en-GB" dirty="0"/>
              <a:t>https://www.informedchoices.ac.uk/</a:t>
            </a:r>
          </a:p>
        </p:txBody>
      </p:sp>
      <p:sp>
        <p:nvSpPr>
          <p:cNvPr id="16" name="Title 1">
            <a:extLst>
              <a:ext uri="{FF2B5EF4-FFF2-40B4-BE49-F238E27FC236}">
                <a16:creationId xmlns:a16="http://schemas.microsoft.com/office/drawing/2014/main" id="{2B7A07D5-EE24-4994-9FDF-20FE4A16154C}"/>
              </a:ext>
            </a:extLst>
          </p:cNvPr>
          <p:cNvSpPr txBox="1">
            <a:spLocks/>
          </p:cNvSpPr>
          <p:nvPr/>
        </p:nvSpPr>
        <p:spPr>
          <a:xfrm>
            <a:off x="431321" y="-130076"/>
            <a:ext cx="11332027"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solidFill>
                  <a:schemeClr val="bg1"/>
                </a:solidFill>
              </a:rPr>
              <a:t>Post 18 Options</a:t>
            </a:r>
          </a:p>
        </p:txBody>
      </p:sp>
    </p:spTree>
    <p:extLst>
      <p:ext uri="{BB962C8B-B14F-4D97-AF65-F5344CB8AC3E}">
        <p14:creationId xmlns:p14="http://schemas.microsoft.com/office/powerpoint/2010/main" val="2560451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GS sub brand full logo.pdf"/>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90535" y="5775743"/>
            <a:ext cx="1601465" cy="960653"/>
          </a:xfrm>
          <a:prstGeom prst="rect">
            <a:avLst/>
          </a:prstGeom>
        </p:spPr>
      </p:pic>
      <p:pic>
        <p:nvPicPr>
          <p:cNvPr id="12" name="Picture 11" descr="PPT-footer.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6190704"/>
            <a:ext cx="3240000" cy="25920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388467808"/>
              </p:ext>
            </p:extLst>
          </p:nvPr>
        </p:nvGraphicFramePr>
        <p:xfrm>
          <a:off x="5126208" y="76289"/>
          <a:ext cx="5972371" cy="6179780"/>
        </p:xfrm>
        <a:graphic>
          <a:graphicData uri="http://schemas.openxmlformats.org/drawingml/2006/table">
            <a:tbl>
              <a:tblPr/>
              <a:tblGrid>
                <a:gridCol w="939475">
                  <a:extLst>
                    <a:ext uri="{9D8B030D-6E8A-4147-A177-3AD203B41FA5}">
                      <a16:colId xmlns:a16="http://schemas.microsoft.com/office/drawing/2014/main" val="1283526156"/>
                    </a:ext>
                  </a:extLst>
                </a:gridCol>
                <a:gridCol w="1006579">
                  <a:extLst>
                    <a:ext uri="{9D8B030D-6E8A-4147-A177-3AD203B41FA5}">
                      <a16:colId xmlns:a16="http://schemas.microsoft.com/office/drawing/2014/main" val="1631895829"/>
                    </a:ext>
                  </a:extLst>
                </a:gridCol>
                <a:gridCol w="1342106">
                  <a:extLst>
                    <a:ext uri="{9D8B030D-6E8A-4147-A177-3AD203B41FA5}">
                      <a16:colId xmlns:a16="http://schemas.microsoft.com/office/drawing/2014/main" val="293205196"/>
                    </a:ext>
                  </a:extLst>
                </a:gridCol>
                <a:gridCol w="805263">
                  <a:extLst>
                    <a:ext uri="{9D8B030D-6E8A-4147-A177-3AD203B41FA5}">
                      <a16:colId xmlns:a16="http://schemas.microsoft.com/office/drawing/2014/main" val="574110710"/>
                    </a:ext>
                  </a:extLst>
                </a:gridCol>
                <a:gridCol w="872369">
                  <a:extLst>
                    <a:ext uri="{9D8B030D-6E8A-4147-A177-3AD203B41FA5}">
                      <a16:colId xmlns:a16="http://schemas.microsoft.com/office/drawing/2014/main" val="138624879"/>
                    </a:ext>
                  </a:extLst>
                </a:gridCol>
                <a:gridCol w="1006579">
                  <a:extLst>
                    <a:ext uri="{9D8B030D-6E8A-4147-A177-3AD203B41FA5}">
                      <a16:colId xmlns:a16="http://schemas.microsoft.com/office/drawing/2014/main" val="1389591476"/>
                    </a:ext>
                  </a:extLst>
                </a:gridCol>
              </a:tblGrid>
              <a:tr h="219244">
                <a:tc gridSpan="6">
                  <a:txBody>
                    <a:bodyPr/>
                    <a:lstStyle/>
                    <a:p>
                      <a:pPr algn="ctr" fontAlgn="ctr"/>
                      <a:r>
                        <a:rPr lang="en-GB" sz="1800" b="1" i="0" u="none" strike="noStrike" dirty="0">
                          <a:solidFill>
                            <a:srgbClr val="000000"/>
                          </a:solidFill>
                          <a:effectLst/>
                          <a:latin typeface="Calibri" panose="020F0502020204030204" pitchFamily="34" charset="0"/>
                        </a:rPr>
                        <a:t>UCAS TARIFF TABLE</a:t>
                      </a:r>
                    </a:p>
                  </a:txBody>
                  <a:tcPr marL="5866" marR="5866" marT="5866" marB="0" anchor="ctr">
                    <a:lnL>
                      <a:noFill/>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126084375"/>
                  </a:ext>
                </a:extLst>
              </a:tr>
              <a:tr h="168088">
                <a:tc>
                  <a:txBody>
                    <a:bodyPr/>
                    <a:lstStyle/>
                    <a:p>
                      <a:pPr algn="ctr" fontAlgn="ctr"/>
                      <a:endParaRPr lang="en-GB" sz="800" b="0" i="0" u="none" strike="noStrike">
                        <a:solidFill>
                          <a:srgbClr val="000000"/>
                        </a:solidFill>
                        <a:effectLst/>
                        <a:latin typeface="Calibri" panose="020F0502020204030204" pitchFamily="34" charset="0"/>
                      </a:endParaRPr>
                    </a:p>
                  </a:txBody>
                  <a:tcPr marL="5866" marR="5866" marT="586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GB" sz="800" b="0" i="0" u="none" strike="noStrike">
                        <a:solidFill>
                          <a:srgbClr val="000000"/>
                        </a:solidFill>
                        <a:effectLst/>
                        <a:latin typeface="Calibri" panose="020F0502020204030204" pitchFamily="34" charset="0"/>
                      </a:endParaRPr>
                    </a:p>
                  </a:txBody>
                  <a:tcPr marL="5866" marR="5866" marT="586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5866" marR="5866" marT="586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GB" sz="800" b="0" i="0" u="none" strike="noStrike">
                        <a:solidFill>
                          <a:srgbClr val="000000"/>
                        </a:solidFill>
                        <a:effectLst/>
                        <a:latin typeface="Calibri" panose="020F0502020204030204" pitchFamily="34" charset="0"/>
                      </a:endParaRPr>
                    </a:p>
                  </a:txBody>
                  <a:tcPr marL="5866" marR="5866" marT="586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5866" marR="5866" marT="586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5866" marR="5866" marT="5866"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3572990"/>
                  </a:ext>
                </a:extLst>
              </a:tr>
              <a:tr h="648599">
                <a:tc>
                  <a:txBody>
                    <a:bodyPr/>
                    <a:lstStyle/>
                    <a:p>
                      <a:pPr algn="ctr" fontAlgn="ctr"/>
                      <a:r>
                        <a:rPr lang="en-GB" sz="1600" b="1" i="0" u="none" strike="noStrike" dirty="0">
                          <a:solidFill>
                            <a:srgbClr val="000000"/>
                          </a:solidFill>
                          <a:effectLst/>
                          <a:latin typeface="Calibri" panose="020F0502020204030204" pitchFamily="34" charset="0"/>
                        </a:rPr>
                        <a:t>Diploma</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dirty="0">
                          <a:solidFill>
                            <a:srgbClr val="000000"/>
                          </a:solidFill>
                          <a:effectLst/>
                          <a:latin typeface="Calibri" panose="020F0502020204030204" pitchFamily="34" charset="0"/>
                        </a:rPr>
                        <a:t>Foundation Diploma</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a:solidFill>
                            <a:srgbClr val="000000"/>
                          </a:solidFill>
                          <a:effectLst/>
                          <a:latin typeface="Calibri" panose="020F0502020204030204" pitchFamily="34" charset="0"/>
                        </a:rPr>
                        <a:t>A2 &amp;</a:t>
                      </a:r>
                      <a:br>
                        <a:rPr lang="en-GB" sz="1600" b="1" i="0" u="none" strike="noStrike">
                          <a:solidFill>
                            <a:srgbClr val="000000"/>
                          </a:solidFill>
                          <a:effectLst/>
                          <a:latin typeface="Calibri" panose="020F0502020204030204" pitchFamily="34" charset="0"/>
                        </a:rPr>
                      </a:br>
                      <a:r>
                        <a:rPr lang="en-GB" sz="1600" b="1" i="0" u="none" strike="noStrike">
                          <a:solidFill>
                            <a:srgbClr val="000000"/>
                          </a:solidFill>
                          <a:effectLst/>
                          <a:latin typeface="Calibri" panose="020F0502020204030204" pitchFamily="34" charset="0"/>
                        </a:rPr>
                        <a:t>Applied Ext Cert</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a:solidFill>
                            <a:srgbClr val="000000"/>
                          </a:solidFill>
                          <a:effectLst/>
                          <a:latin typeface="Calibri" panose="020F0502020204030204" pitchFamily="34" charset="0"/>
                        </a:rPr>
                        <a:t>UCAS Points</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1600" b="1" i="0" u="none" strike="noStrike">
                          <a:solidFill>
                            <a:srgbClr val="000000"/>
                          </a:solidFill>
                          <a:effectLst/>
                          <a:latin typeface="Calibri" panose="020F0502020204030204" pitchFamily="34" charset="0"/>
                        </a:rPr>
                        <a:t>AS &amp;</a:t>
                      </a:r>
                      <a:br>
                        <a:rPr lang="en-GB" sz="1600" b="1" i="0" u="none" strike="noStrike">
                          <a:solidFill>
                            <a:srgbClr val="000000"/>
                          </a:solidFill>
                          <a:effectLst/>
                          <a:latin typeface="Calibri" panose="020F0502020204030204" pitchFamily="34" charset="0"/>
                        </a:rPr>
                      </a:br>
                      <a:r>
                        <a:rPr lang="en-GB" sz="1600" b="1" i="0" u="none" strike="noStrike">
                          <a:solidFill>
                            <a:srgbClr val="000000"/>
                          </a:solidFill>
                          <a:effectLst/>
                          <a:latin typeface="Calibri" panose="020F0502020204030204" pitchFamily="34" charset="0"/>
                        </a:rPr>
                        <a:t>Core Ma</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dirty="0">
                          <a:solidFill>
                            <a:srgbClr val="000000"/>
                          </a:solidFill>
                          <a:effectLst/>
                          <a:latin typeface="Calibri" panose="020F0502020204030204" pitchFamily="34" charset="0"/>
                        </a:rPr>
                        <a:t>Applied Cert</a:t>
                      </a:r>
                      <a:br>
                        <a:rPr lang="en-GB" sz="1600" b="1" i="0" u="none" strike="noStrike" dirty="0">
                          <a:solidFill>
                            <a:srgbClr val="000000"/>
                          </a:solidFill>
                          <a:effectLst/>
                          <a:latin typeface="Calibri" panose="020F0502020204030204" pitchFamily="34" charset="0"/>
                        </a:rPr>
                      </a:br>
                      <a:r>
                        <a:rPr lang="en-GB" sz="1600" b="1" i="0" u="none" strike="noStrike" dirty="0">
                          <a:solidFill>
                            <a:srgbClr val="000000"/>
                          </a:solidFill>
                          <a:effectLst/>
                          <a:latin typeface="Calibri" panose="020F0502020204030204" pitchFamily="34" charset="0"/>
                        </a:rPr>
                        <a:t>&amp; EPQ</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5755055"/>
                  </a:ext>
                </a:extLst>
              </a:tr>
              <a:tr h="219244">
                <a:tc>
                  <a:txBody>
                    <a:bodyPr/>
                    <a:lstStyle/>
                    <a:p>
                      <a:pPr algn="ctr" fontAlgn="ctr"/>
                      <a:r>
                        <a:rPr lang="en-GB" sz="1600" b="0" i="0" u="none" strike="noStrike">
                          <a:solidFill>
                            <a:srgbClr val="000000"/>
                          </a:solidFill>
                          <a:effectLst/>
                          <a:latin typeface="Calibri" panose="020F0502020204030204" pitchFamily="34" charset="0"/>
                        </a:rPr>
                        <a:t>D*D*</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dirty="0">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a:solidFill>
                            <a:srgbClr val="000000"/>
                          </a:solidFill>
                          <a:effectLst/>
                          <a:latin typeface="Calibri" panose="020F0502020204030204" pitchFamily="34" charset="0"/>
                        </a:rPr>
                        <a:t>112</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1600" b="1"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2991503"/>
                  </a:ext>
                </a:extLst>
              </a:tr>
              <a:tr h="219244">
                <a:tc>
                  <a:txBody>
                    <a:bodyPr/>
                    <a:lstStyle/>
                    <a:p>
                      <a:pPr algn="ctr" fontAlgn="ctr"/>
                      <a:r>
                        <a:rPr lang="en-GB" sz="1600" b="0" i="0" u="none" strike="noStrike">
                          <a:solidFill>
                            <a:srgbClr val="000000"/>
                          </a:solidFill>
                          <a:effectLst/>
                          <a:latin typeface="Calibri" panose="020F0502020204030204" pitchFamily="34" charset="0"/>
                        </a:rPr>
                        <a:t>D*D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dirty="0">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a:solidFill>
                            <a:srgbClr val="000000"/>
                          </a:solidFill>
                          <a:effectLst/>
                          <a:latin typeface="Calibri" panose="020F0502020204030204" pitchFamily="34" charset="0"/>
                        </a:rPr>
                        <a:t>104</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1600" b="1"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5157995"/>
                  </a:ext>
                </a:extLst>
              </a:tr>
              <a:tr h="219244">
                <a:tc>
                  <a:txBody>
                    <a:bodyPr/>
                    <a:lstStyle/>
                    <a:p>
                      <a:pPr algn="ctr" fontAlgn="ctr"/>
                      <a:r>
                        <a:rPr lang="en-GB" sz="1600" b="0" i="0" u="none" strike="noStrike">
                          <a:solidFill>
                            <a:srgbClr val="000000"/>
                          </a:solidFill>
                          <a:effectLst/>
                          <a:latin typeface="Calibri" panose="020F0502020204030204" pitchFamily="34" charset="0"/>
                        </a:rPr>
                        <a:t>DD</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dirty="0">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a:solidFill>
                            <a:srgbClr val="000000"/>
                          </a:solidFill>
                          <a:effectLst/>
                          <a:latin typeface="Calibri" panose="020F0502020204030204" pitchFamily="34" charset="0"/>
                        </a:rPr>
                        <a:t>96</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1600" b="1"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8692886"/>
                  </a:ext>
                </a:extLst>
              </a:tr>
              <a:tr h="219244">
                <a:tc>
                  <a:txBody>
                    <a:bodyPr/>
                    <a:lstStyle/>
                    <a:p>
                      <a:pPr algn="ctr" fontAlgn="ctr"/>
                      <a:r>
                        <a:rPr lang="en-GB" sz="1600" b="0"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a:solidFill>
                            <a:srgbClr val="000000"/>
                          </a:solidFill>
                          <a:effectLst/>
                          <a:latin typeface="Calibri" panose="020F0502020204030204" pitchFamily="34" charset="0"/>
                        </a:rPr>
                        <a:t>64</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1600" b="1"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6189124"/>
                  </a:ext>
                </a:extLst>
              </a:tr>
              <a:tr h="219244">
                <a:tc>
                  <a:txBody>
                    <a:bodyPr/>
                    <a:lstStyle/>
                    <a:p>
                      <a:pPr algn="ctr" fontAlgn="ctr"/>
                      <a:r>
                        <a:rPr lang="en-GB" sz="1600" b="0"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D*</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dirty="0">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a:solidFill>
                            <a:srgbClr val="000000"/>
                          </a:solidFill>
                          <a:effectLst/>
                          <a:latin typeface="Calibri" panose="020F0502020204030204" pitchFamily="34" charset="0"/>
                        </a:rPr>
                        <a:t>84</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1600" b="1"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8511853"/>
                  </a:ext>
                </a:extLst>
              </a:tr>
              <a:tr h="219244">
                <a:tc>
                  <a:txBody>
                    <a:bodyPr/>
                    <a:lstStyle/>
                    <a:p>
                      <a:pPr algn="ctr" fontAlgn="ctr"/>
                      <a:r>
                        <a:rPr lang="en-GB" sz="1600" b="0" i="0" u="none" strike="noStrike">
                          <a:solidFill>
                            <a:srgbClr val="000000"/>
                          </a:solidFill>
                          <a:effectLst/>
                          <a:latin typeface="Calibri" panose="020F0502020204030204" pitchFamily="34" charset="0"/>
                        </a:rPr>
                        <a:t>DM</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dirty="0">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a:solidFill>
                            <a:srgbClr val="000000"/>
                          </a:solidFill>
                          <a:effectLst/>
                          <a:latin typeface="Calibri" panose="020F0502020204030204" pitchFamily="34" charset="0"/>
                        </a:rPr>
                        <a:t>80</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1600" b="1"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3404160"/>
                  </a:ext>
                </a:extLst>
              </a:tr>
              <a:tr h="219244">
                <a:tc>
                  <a:txBody>
                    <a:bodyPr/>
                    <a:lstStyle/>
                    <a:p>
                      <a:pPr algn="ctr" fontAlgn="ctr"/>
                      <a:r>
                        <a:rPr lang="en-GB" sz="1600" b="0" i="0" u="none" strike="noStrike" dirty="0">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D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dirty="0">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dirty="0">
                          <a:solidFill>
                            <a:srgbClr val="000000"/>
                          </a:solidFill>
                          <a:effectLst/>
                          <a:latin typeface="Calibri" panose="020F0502020204030204" pitchFamily="34" charset="0"/>
                        </a:rPr>
                        <a:t>72</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1600" b="1"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4579024"/>
                  </a:ext>
                </a:extLst>
              </a:tr>
              <a:tr h="219244">
                <a:tc>
                  <a:txBody>
                    <a:bodyPr/>
                    <a:lstStyle/>
                    <a:p>
                      <a:pPr algn="ctr" fontAlgn="ctr"/>
                      <a:r>
                        <a:rPr lang="en-GB" sz="1600" b="0" i="0" u="none" strike="noStrike">
                          <a:solidFill>
                            <a:srgbClr val="000000"/>
                          </a:solidFill>
                          <a:effectLst/>
                          <a:latin typeface="Calibri" panose="020F0502020204030204" pitchFamily="34" charset="0"/>
                        </a:rPr>
                        <a:t>MM</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dirty="0">
                          <a:solidFill>
                            <a:srgbClr val="000000"/>
                          </a:solidFill>
                          <a:effectLst/>
                          <a:latin typeface="Calibri" panose="020F0502020204030204" pitchFamily="34" charset="0"/>
                        </a:rPr>
                        <a:t>64</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1600" b="1"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1875520"/>
                  </a:ext>
                </a:extLst>
              </a:tr>
              <a:tr h="219244">
                <a:tc>
                  <a:txBody>
                    <a:bodyPr/>
                    <a:lstStyle/>
                    <a:p>
                      <a:pPr algn="ctr" fontAlgn="ctr"/>
                      <a:r>
                        <a:rPr lang="en-GB" sz="1600" b="0"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A*/Dist*</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dirty="0">
                          <a:solidFill>
                            <a:srgbClr val="000000"/>
                          </a:solidFill>
                          <a:effectLst/>
                          <a:latin typeface="Calibri" panose="020F0502020204030204" pitchFamily="34" charset="0"/>
                        </a:rPr>
                        <a:t>56</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1600" b="0"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4679770"/>
                  </a:ext>
                </a:extLst>
              </a:tr>
              <a:tr h="219244">
                <a:tc>
                  <a:txBody>
                    <a:bodyPr/>
                    <a:lstStyle/>
                    <a:p>
                      <a:pPr algn="ctr" fontAlgn="ctr"/>
                      <a:r>
                        <a:rPr lang="en-GB" sz="1600" b="0" i="0" u="none" strike="noStrike">
                          <a:solidFill>
                            <a:srgbClr val="000000"/>
                          </a:solidFill>
                          <a:effectLst/>
                          <a:latin typeface="Calibri" panose="020F0502020204030204" pitchFamily="34" charset="0"/>
                        </a:rPr>
                        <a:t>MP</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M</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A/Dist</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dirty="0">
                          <a:solidFill>
                            <a:srgbClr val="000000"/>
                          </a:solidFill>
                          <a:effectLst/>
                          <a:latin typeface="Calibri" panose="020F0502020204030204" pitchFamily="34" charset="0"/>
                        </a:rPr>
                        <a:t>48</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1600" b="0"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8378712"/>
                  </a:ext>
                </a:extLst>
              </a:tr>
              <a:tr h="219244">
                <a:tc>
                  <a:txBody>
                    <a:bodyPr/>
                    <a:lstStyle/>
                    <a:p>
                      <a:pPr algn="ctr" fontAlgn="ctr"/>
                      <a:r>
                        <a:rPr lang="en-GB" sz="1600" b="0"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B</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dirty="0">
                          <a:solidFill>
                            <a:srgbClr val="000000"/>
                          </a:solidFill>
                          <a:effectLst/>
                          <a:latin typeface="Calibri" panose="020F0502020204030204" pitchFamily="34" charset="0"/>
                        </a:rPr>
                        <a:t>40</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1600" b="0"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6010578"/>
                  </a:ext>
                </a:extLst>
              </a:tr>
              <a:tr h="219244">
                <a:tc>
                  <a:txBody>
                    <a:bodyPr/>
                    <a:lstStyle/>
                    <a:p>
                      <a:pPr algn="ctr" fontAlgn="ctr"/>
                      <a:r>
                        <a:rPr lang="en-GB" sz="1600" b="0" i="0" u="none" strike="noStrike">
                          <a:solidFill>
                            <a:srgbClr val="000000"/>
                          </a:solidFill>
                          <a:effectLst/>
                          <a:latin typeface="Calibri" panose="020F0502020204030204" pitchFamily="34" charset="0"/>
                        </a:rPr>
                        <a:t>PP</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C/Merit</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a:solidFill>
                            <a:srgbClr val="000000"/>
                          </a:solidFill>
                          <a:effectLst/>
                          <a:latin typeface="Calibri" panose="020F0502020204030204" pitchFamily="34" charset="0"/>
                        </a:rPr>
                        <a:t>32</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1600" b="0" i="0" u="none" strike="noStrike" dirty="0">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8611413"/>
                  </a:ext>
                </a:extLst>
              </a:tr>
              <a:tr h="219244">
                <a:tc>
                  <a:txBody>
                    <a:bodyPr/>
                    <a:lstStyle/>
                    <a:p>
                      <a:pPr algn="ctr" fontAlgn="ctr"/>
                      <a:r>
                        <a:rPr lang="en-GB" sz="1600" b="0"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a:solidFill>
                            <a:srgbClr val="000000"/>
                          </a:solidFill>
                          <a:effectLst/>
                          <a:latin typeface="Calibri" panose="020F0502020204030204" pitchFamily="34" charset="0"/>
                        </a:rPr>
                        <a:t>28</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1600" b="0" i="0" u="none" strike="noStrike" dirty="0">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A*/Dist*</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7159006"/>
                  </a:ext>
                </a:extLst>
              </a:tr>
              <a:tr h="219244">
                <a:tc>
                  <a:txBody>
                    <a:bodyPr/>
                    <a:lstStyle/>
                    <a:p>
                      <a:pPr algn="ctr" fontAlgn="ctr"/>
                      <a:r>
                        <a:rPr lang="en-GB" sz="1600" b="0"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P</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D</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a:solidFill>
                            <a:srgbClr val="000000"/>
                          </a:solidFill>
                          <a:effectLst/>
                          <a:latin typeface="Calibri" panose="020F0502020204030204" pitchFamily="34" charset="0"/>
                        </a:rPr>
                        <a:t>24</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1600" b="0" i="0" u="none" strike="noStrike" dirty="0">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A/Dist</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6476203"/>
                  </a:ext>
                </a:extLst>
              </a:tr>
              <a:tr h="219244">
                <a:tc>
                  <a:txBody>
                    <a:bodyPr/>
                    <a:lstStyle/>
                    <a:p>
                      <a:pPr algn="ctr" fontAlgn="ctr"/>
                      <a:r>
                        <a:rPr lang="en-GB" sz="1600" b="0"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a:solidFill>
                            <a:srgbClr val="000000"/>
                          </a:solidFill>
                          <a:effectLst/>
                          <a:latin typeface="Calibri" panose="020F0502020204030204" pitchFamily="34" charset="0"/>
                        </a:rPr>
                        <a:t>20</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1600" b="0" i="0" u="none" strike="noStrike" dirty="0">
                          <a:solidFill>
                            <a:srgbClr val="000000"/>
                          </a:solidFill>
                          <a:effectLst/>
                          <a:latin typeface="Calibri" panose="020F0502020204030204" pitchFamily="34" charset="0"/>
                        </a:rPr>
                        <a:t>A</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dirty="0">
                          <a:solidFill>
                            <a:srgbClr val="000000"/>
                          </a:solidFill>
                          <a:effectLst/>
                          <a:latin typeface="Calibri" panose="020F0502020204030204" pitchFamily="34" charset="0"/>
                        </a:rPr>
                        <a:t>B</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6744745"/>
                  </a:ext>
                </a:extLst>
              </a:tr>
              <a:tr h="219244">
                <a:tc>
                  <a:txBody>
                    <a:bodyPr/>
                    <a:lstStyle/>
                    <a:p>
                      <a:pPr algn="ctr" fontAlgn="ctr"/>
                      <a:r>
                        <a:rPr lang="en-GB" sz="1600" b="0"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E/Pass</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a:solidFill>
                            <a:srgbClr val="000000"/>
                          </a:solidFill>
                          <a:effectLst/>
                          <a:latin typeface="Calibri" panose="020F0502020204030204" pitchFamily="34" charset="0"/>
                        </a:rPr>
                        <a:t>16</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1600" b="0" i="0" u="none" strike="noStrike">
                          <a:solidFill>
                            <a:srgbClr val="000000"/>
                          </a:solidFill>
                          <a:effectLst/>
                          <a:latin typeface="Calibri" panose="020F0502020204030204" pitchFamily="34" charset="0"/>
                        </a:rPr>
                        <a:t>B</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dirty="0">
                          <a:solidFill>
                            <a:srgbClr val="000000"/>
                          </a:solidFill>
                          <a:effectLst/>
                          <a:latin typeface="Calibri" panose="020F0502020204030204" pitchFamily="34" charset="0"/>
                        </a:rPr>
                        <a:t>C/Merit</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3642394"/>
                  </a:ext>
                </a:extLst>
              </a:tr>
              <a:tr h="219244">
                <a:tc>
                  <a:txBody>
                    <a:bodyPr/>
                    <a:lstStyle/>
                    <a:p>
                      <a:pPr algn="ctr" fontAlgn="ctr"/>
                      <a:r>
                        <a:rPr lang="en-GB" sz="1600" b="0"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a:solidFill>
                            <a:srgbClr val="000000"/>
                          </a:solidFill>
                          <a:effectLst/>
                          <a:latin typeface="Calibri" panose="020F0502020204030204" pitchFamily="34" charset="0"/>
                        </a:rPr>
                        <a:t>12</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1600" b="0" i="0" u="none" strike="noStrike">
                          <a:solidFill>
                            <a:srgbClr val="000000"/>
                          </a:solidFill>
                          <a:effectLst/>
                          <a:latin typeface="Calibri" panose="020F0502020204030204" pitchFamily="34" charset="0"/>
                        </a:rPr>
                        <a:t>C</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dirty="0">
                          <a:solidFill>
                            <a:srgbClr val="000000"/>
                          </a:solidFill>
                          <a:effectLst/>
                          <a:latin typeface="Calibri" panose="020F0502020204030204" pitchFamily="34" charset="0"/>
                        </a:rPr>
                        <a:t>D</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8765190"/>
                  </a:ext>
                </a:extLst>
              </a:tr>
              <a:tr h="219244">
                <a:tc>
                  <a:txBody>
                    <a:bodyPr/>
                    <a:lstStyle/>
                    <a:p>
                      <a:pPr algn="ctr" fontAlgn="ctr"/>
                      <a:r>
                        <a:rPr lang="en-GB" sz="1600" b="0"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a:solidFill>
                            <a:srgbClr val="000000"/>
                          </a:solidFill>
                          <a:effectLst/>
                          <a:latin typeface="Calibri" panose="020F0502020204030204" pitchFamily="34" charset="0"/>
                        </a:rPr>
                        <a:t>10</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1600" b="0" i="0" u="none" strike="noStrike">
                          <a:solidFill>
                            <a:srgbClr val="000000"/>
                          </a:solidFill>
                          <a:effectLst/>
                          <a:latin typeface="Calibri" panose="020F0502020204030204" pitchFamily="34" charset="0"/>
                        </a:rPr>
                        <a:t>D</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dirty="0">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8502919"/>
                  </a:ext>
                </a:extLst>
              </a:tr>
              <a:tr h="219244">
                <a:tc>
                  <a:txBody>
                    <a:bodyPr/>
                    <a:lstStyle/>
                    <a:p>
                      <a:pPr algn="ctr" fontAlgn="ctr"/>
                      <a:r>
                        <a:rPr lang="en-GB" sz="1600" b="0"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a:solidFill>
                            <a:srgbClr val="000000"/>
                          </a:solidFill>
                          <a:effectLst/>
                          <a:latin typeface="Calibri" panose="020F0502020204030204" pitchFamily="34" charset="0"/>
                        </a:rPr>
                        <a:t>8</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1600" b="0"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dirty="0">
                          <a:solidFill>
                            <a:srgbClr val="000000"/>
                          </a:solidFill>
                          <a:effectLst/>
                          <a:latin typeface="Calibri" panose="020F0502020204030204" pitchFamily="34" charset="0"/>
                        </a:rPr>
                        <a:t>E/Pass</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3526812"/>
                  </a:ext>
                </a:extLst>
              </a:tr>
              <a:tr h="219244">
                <a:tc>
                  <a:txBody>
                    <a:bodyPr/>
                    <a:lstStyle/>
                    <a:p>
                      <a:pPr algn="ctr" fontAlgn="ctr"/>
                      <a:r>
                        <a:rPr lang="en-GB" sz="1600" b="0"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a:solidFill>
                            <a:srgbClr val="000000"/>
                          </a:solidFill>
                          <a:effectLst/>
                          <a:latin typeface="Calibri" panose="020F0502020204030204" pitchFamily="34" charset="0"/>
                        </a:rPr>
                        <a:t>6</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1600" b="0" i="0" u="none" strike="noStrike">
                          <a:solidFill>
                            <a:srgbClr val="000000"/>
                          </a:solidFill>
                          <a:effectLst/>
                          <a:latin typeface="Calibri" panose="020F0502020204030204" pitchFamily="34" charset="0"/>
                        </a:rPr>
                        <a:t>E</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dirty="0">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3655407"/>
                  </a:ext>
                </a:extLst>
              </a:tr>
            </a:tbl>
          </a:graphicData>
        </a:graphic>
      </p:graphicFrame>
      <p:sp>
        <p:nvSpPr>
          <p:cNvPr id="8" name="TextBox 7"/>
          <p:cNvSpPr txBox="1"/>
          <p:nvPr/>
        </p:nvSpPr>
        <p:spPr>
          <a:xfrm>
            <a:off x="251520" y="643016"/>
            <a:ext cx="4809392" cy="4862870"/>
          </a:xfrm>
          <a:prstGeom prst="rect">
            <a:avLst/>
          </a:prstGeom>
          <a:noFill/>
        </p:spPr>
        <p:txBody>
          <a:bodyPr wrap="square" rtlCol="0">
            <a:spAutoFit/>
          </a:bodyPr>
          <a:lstStyle/>
          <a:p>
            <a:r>
              <a:rPr lang="en-US" dirty="0"/>
              <a:t>What qualifications are our students doing?</a:t>
            </a:r>
          </a:p>
          <a:p>
            <a:endParaRPr lang="en-US" dirty="0"/>
          </a:p>
          <a:p>
            <a:r>
              <a:rPr lang="en-US" dirty="0"/>
              <a:t>How many ‘UCAS points’ do they get you?</a:t>
            </a:r>
          </a:p>
          <a:p>
            <a:endParaRPr lang="en-US" dirty="0"/>
          </a:p>
          <a:p>
            <a:r>
              <a:rPr lang="en-US" sz="1400" b="1" dirty="0"/>
              <a:t>Core </a:t>
            </a:r>
            <a:r>
              <a:rPr lang="en-US" sz="1400" b="1" dirty="0" err="1"/>
              <a:t>Maths</a:t>
            </a:r>
            <a:r>
              <a:rPr lang="en-US" sz="1400" dirty="0"/>
              <a:t> (1 year course)</a:t>
            </a:r>
            <a:endParaRPr lang="en-US" sz="1400" b="1" dirty="0"/>
          </a:p>
          <a:p>
            <a:r>
              <a:rPr lang="en-US" sz="1400" b="1" dirty="0"/>
              <a:t>AS</a:t>
            </a:r>
            <a:r>
              <a:rPr lang="en-US" sz="1400" dirty="0"/>
              <a:t> (first year of GCE course – not all subjects do an AS exam!!)</a:t>
            </a:r>
          </a:p>
          <a:p>
            <a:r>
              <a:rPr lang="en-US" sz="1400" i="1" dirty="0"/>
              <a:t>Up to 20 UCAS points</a:t>
            </a:r>
          </a:p>
          <a:p>
            <a:endParaRPr lang="en-US" sz="1400" dirty="0"/>
          </a:p>
          <a:p>
            <a:r>
              <a:rPr lang="en-US" sz="1400" b="1" dirty="0"/>
              <a:t>Applied/BTEC Certificate </a:t>
            </a:r>
            <a:r>
              <a:rPr lang="en-US" sz="1400" dirty="0"/>
              <a:t>(1 year equivalent of AS)</a:t>
            </a:r>
          </a:p>
          <a:p>
            <a:r>
              <a:rPr lang="en-US" sz="1400" b="1" dirty="0"/>
              <a:t>EPQ</a:t>
            </a:r>
            <a:r>
              <a:rPr lang="en-US" sz="1400" dirty="0"/>
              <a:t> (1 year)</a:t>
            </a:r>
          </a:p>
          <a:p>
            <a:r>
              <a:rPr lang="en-US" sz="1400" i="1" dirty="0"/>
              <a:t>Up to 28 UCAS points</a:t>
            </a:r>
          </a:p>
          <a:p>
            <a:endParaRPr lang="en-US" sz="1400" dirty="0"/>
          </a:p>
          <a:p>
            <a:r>
              <a:rPr lang="en-US" sz="1400" b="1" dirty="0"/>
              <a:t>A2</a:t>
            </a:r>
            <a:r>
              <a:rPr lang="en-US" sz="1400" dirty="0"/>
              <a:t> (2 Year GCE course)</a:t>
            </a:r>
          </a:p>
          <a:p>
            <a:r>
              <a:rPr lang="en-US" sz="1400" b="1" dirty="0"/>
              <a:t>Applied/BTEC Extended Certificate </a:t>
            </a:r>
            <a:r>
              <a:rPr lang="en-US" sz="1400" dirty="0"/>
              <a:t>(2 year equivalent of A2)</a:t>
            </a:r>
            <a:endParaRPr lang="en-US" sz="1400" b="1" dirty="0"/>
          </a:p>
          <a:p>
            <a:r>
              <a:rPr lang="en-US" sz="1400" i="1" dirty="0"/>
              <a:t>Up to 56 UCAS points</a:t>
            </a:r>
            <a:endParaRPr lang="en-US" sz="1400" dirty="0"/>
          </a:p>
          <a:p>
            <a:endParaRPr lang="en-US" sz="1400" dirty="0"/>
          </a:p>
          <a:p>
            <a:r>
              <a:rPr lang="en-US" sz="1400" b="1" dirty="0"/>
              <a:t>Applied/BTEC Foundation Diploma </a:t>
            </a:r>
            <a:r>
              <a:rPr lang="en-US" sz="1400" dirty="0"/>
              <a:t>(equivalent of 1 ½  A Levels)</a:t>
            </a:r>
          </a:p>
          <a:p>
            <a:r>
              <a:rPr lang="en-US" sz="1400" i="1" dirty="0"/>
              <a:t>Up to 84 UCAS points</a:t>
            </a:r>
          </a:p>
          <a:p>
            <a:endParaRPr lang="en-US" sz="1400" dirty="0"/>
          </a:p>
          <a:p>
            <a:r>
              <a:rPr lang="en-US" sz="1400" b="1" dirty="0"/>
              <a:t>Applied/BTEC Diploma (equivalent of 2 A Levels)</a:t>
            </a:r>
          </a:p>
          <a:p>
            <a:r>
              <a:rPr lang="en-US" sz="1400" i="1" dirty="0"/>
              <a:t>Up to 112 UCAS points</a:t>
            </a:r>
          </a:p>
        </p:txBody>
      </p:sp>
    </p:spTree>
    <p:extLst>
      <p:ext uri="{BB962C8B-B14F-4D97-AF65-F5344CB8AC3E}">
        <p14:creationId xmlns:p14="http://schemas.microsoft.com/office/powerpoint/2010/main" val="208944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animEffect transition="in" filter="fade">
                                      <p:cBhvr>
                                        <p:cTn id="25" dur="500"/>
                                        <p:tgtEl>
                                          <p:spTgt spid="8">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
                                            <p:txEl>
                                              <p:pRg st="6" end="6"/>
                                            </p:txEl>
                                          </p:spTgt>
                                        </p:tgtEl>
                                        <p:attrNameLst>
                                          <p:attrName>style.visibility</p:attrName>
                                        </p:attrNameLst>
                                      </p:cBhvr>
                                      <p:to>
                                        <p:strVal val="visible"/>
                                      </p:to>
                                    </p:set>
                                    <p:animEffect transition="in" filter="fade">
                                      <p:cBhvr>
                                        <p:cTn id="30" dur="500"/>
                                        <p:tgtEl>
                                          <p:spTgt spid="8">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
                                            <p:txEl>
                                              <p:pRg st="8" end="8"/>
                                            </p:txEl>
                                          </p:spTgt>
                                        </p:tgtEl>
                                        <p:attrNameLst>
                                          <p:attrName>style.visibility</p:attrName>
                                        </p:attrNameLst>
                                      </p:cBhvr>
                                      <p:to>
                                        <p:strVal val="visible"/>
                                      </p:to>
                                    </p:set>
                                    <p:animEffect transition="in" filter="fade">
                                      <p:cBhvr>
                                        <p:cTn id="35" dur="500"/>
                                        <p:tgtEl>
                                          <p:spTgt spid="8">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8">
                                            <p:txEl>
                                              <p:pRg st="9" end="9"/>
                                            </p:txEl>
                                          </p:spTgt>
                                        </p:tgtEl>
                                        <p:attrNameLst>
                                          <p:attrName>style.visibility</p:attrName>
                                        </p:attrNameLst>
                                      </p:cBhvr>
                                      <p:to>
                                        <p:strVal val="visible"/>
                                      </p:to>
                                    </p:set>
                                    <p:animEffect transition="in" filter="fade">
                                      <p:cBhvr>
                                        <p:cTn id="38" dur="500"/>
                                        <p:tgtEl>
                                          <p:spTgt spid="8">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8">
                                            <p:txEl>
                                              <p:pRg st="10" end="10"/>
                                            </p:txEl>
                                          </p:spTgt>
                                        </p:tgtEl>
                                        <p:attrNameLst>
                                          <p:attrName>style.visibility</p:attrName>
                                        </p:attrNameLst>
                                      </p:cBhvr>
                                      <p:to>
                                        <p:strVal val="visible"/>
                                      </p:to>
                                    </p:set>
                                    <p:animEffect transition="in" filter="fade">
                                      <p:cBhvr>
                                        <p:cTn id="43" dur="500"/>
                                        <p:tgtEl>
                                          <p:spTgt spid="8">
                                            <p:txEl>
                                              <p:pRg st="10" end="1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8">
                                            <p:txEl>
                                              <p:pRg st="12" end="12"/>
                                            </p:txEl>
                                          </p:spTgt>
                                        </p:tgtEl>
                                        <p:attrNameLst>
                                          <p:attrName>style.visibility</p:attrName>
                                        </p:attrNameLst>
                                      </p:cBhvr>
                                      <p:to>
                                        <p:strVal val="visible"/>
                                      </p:to>
                                    </p:set>
                                    <p:animEffect transition="in" filter="fade">
                                      <p:cBhvr>
                                        <p:cTn id="48" dur="500"/>
                                        <p:tgtEl>
                                          <p:spTgt spid="8">
                                            <p:txEl>
                                              <p:pRg st="12" end="12"/>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8">
                                            <p:txEl>
                                              <p:pRg st="13" end="13"/>
                                            </p:txEl>
                                          </p:spTgt>
                                        </p:tgtEl>
                                        <p:attrNameLst>
                                          <p:attrName>style.visibility</p:attrName>
                                        </p:attrNameLst>
                                      </p:cBhvr>
                                      <p:to>
                                        <p:strVal val="visible"/>
                                      </p:to>
                                    </p:set>
                                    <p:animEffect transition="in" filter="fade">
                                      <p:cBhvr>
                                        <p:cTn id="51" dur="500"/>
                                        <p:tgtEl>
                                          <p:spTgt spid="8">
                                            <p:txEl>
                                              <p:pRg st="13" end="1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8">
                                            <p:txEl>
                                              <p:pRg st="14" end="14"/>
                                            </p:txEl>
                                          </p:spTgt>
                                        </p:tgtEl>
                                        <p:attrNameLst>
                                          <p:attrName>style.visibility</p:attrName>
                                        </p:attrNameLst>
                                      </p:cBhvr>
                                      <p:to>
                                        <p:strVal val="visible"/>
                                      </p:to>
                                    </p:set>
                                    <p:animEffect transition="in" filter="fade">
                                      <p:cBhvr>
                                        <p:cTn id="56" dur="500"/>
                                        <p:tgtEl>
                                          <p:spTgt spid="8">
                                            <p:txEl>
                                              <p:pRg st="14" end="1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8">
                                            <p:txEl>
                                              <p:pRg st="16" end="16"/>
                                            </p:txEl>
                                          </p:spTgt>
                                        </p:tgtEl>
                                        <p:attrNameLst>
                                          <p:attrName>style.visibility</p:attrName>
                                        </p:attrNameLst>
                                      </p:cBhvr>
                                      <p:to>
                                        <p:strVal val="visible"/>
                                      </p:to>
                                    </p:set>
                                    <p:animEffect transition="in" filter="fade">
                                      <p:cBhvr>
                                        <p:cTn id="61" dur="500"/>
                                        <p:tgtEl>
                                          <p:spTgt spid="8">
                                            <p:txEl>
                                              <p:pRg st="16" end="16"/>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8">
                                            <p:txEl>
                                              <p:pRg st="17" end="17"/>
                                            </p:txEl>
                                          </p:spTgt>
                                        </p:tgtEl>
                                        <p:attrNameLst>
                                          <p:attrName>style.visibility</p:attrName>
                                        </p:attrNameLst>
                                      </p:cBhvr>
                                      <p:to>
                                        <p:strVal val="visible"/>
                                      </p:to>
                                    </p:set>
                                    <p:animEffect transition="in" filter="fade">
                                      <p:cBhvr>
                                        <p:cTn id="66" dur="500"/>
                                        <p:tgtEl>
                                          <p:spTgt spid="8">
                                            <p:txEl>
                                              <p:pRg st="17" end="17"/>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8">
                                            <p:txEl>
                                              <p:pRg st="19" end="19"/>
                                            </p:txEl>
                                          </p:spTgt>
                                        </p:tgtEl>
                                        <p:attrNameLst>
                                          <p:attrName>style.visibility</p:attrName>
                                        </p:attrNameLst>
                                      </p:cBhvr>
                                      <p:to>
                                        <p:strVal val="visible"/>
                                      </p:to>
                                    </p:set>
                                    <p:animEffect transition="in" filter="fade">
                                      <p:cBhvr>
                                        <p:cTn id="71" dur="500"/>
                                        <p:tgtEl>
                                          <p:spTgt spid="8">
                                            <p:txEl>
                                              <p:pRg st="19" end="19"/>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8">
                                            <p:txEl>
                                              <p:pRg st="20" end="20"/>
                                            </p:txEl>
                                          </p:spTgt>
                                        </p:tgtEl>
                                        <p:attrNameLst>
                                          <p:attrName>style.visibility</p:attrName>
                                        </p:attrNameLst>
                                      </p:cBhvr>
                                      <p:to>
                                        <p:strVal val="visible"/>
                                      </p:to>
                                    </p:set>
                                    <p:animEffect transition="in" filter="fade">
                                      <p:cBhvr>
                                        <p:cTn id="76" dur="500"/>
                                        <p:tgtEl>
                                          <p:spTgt spid="8">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GS sub brand full logo.pdf"/>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90535" y="5775743"/>
            <a:ext cx="1601465" cy="960653"/>
          </a:xfrm>
          <a:prstGeom prst="rect">
            <a:avLst/>
          </a:prstGeom>
        </p:spPr>
      </p:pic>
      <p:pic>
        <p:nvPicPr>
          <p:cNvPr id="12" name="Picture 11" descr="PPT-footer.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6190704"/>
            <a:ext cx="3240000" cy="25920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388467808"/>
              </p:ext>
            </p:extLst>
          </p:nvPr>
        </p:nvGraphicFramePr>
        <p:xfrm>
          <a:off x="5126208" y="76289"/>
          <a:ext cx="5972371" cy="6179780"/>
        </p:xfrm>
        <a:graphic>
          <a:graphicData uri="http://schemas.openxmlformats.org/drawingml/2006/table">
            <a:tbl>
              <a:tblPr/>
              <a:tblGrid>
                <a:gridCol w="939475">
                  <a:extLst>
                    <a:ext uri="{9D8B030D-6E8A-4147-A177-3AD203B41FA5}">
                      <a16:colId xmlns:a16="http://schemas.microsoft.com/office/drawing/2014/main" val="1283526156"/>
                    </a:ext>
                  </a:extLst>
                </a:gridCol>
                <a:gridCol w="1006579">
                  <a:extLst>
                    <a:ext uri="{9D8B030D-6E8A-4147-A177-3AD203B41FA5}">
                      <a16:colId xmlns:a16="http://schemas.microsoft.com/office/drawing/2014/main" val="1631895829"/>
                    </a:ext>
                  </a:extLst>
                </a:gridCol>
                <a:gridCol w="1342106">
                  <a:extLst>
                    <a:ext uri="{9D8B030D-6E8A-4147-A177-3AD203B41FA5}">
                      <a16:colId xmlns:a16="http://schemas.microsoft.com/office/drawing/2014/main" val="293205196"/>
                    </a:ext>
                  </a:extLst>
                </a:gridCol>
                <a:gridCol w="805263">
                  <a:extLst>
                    <a:ext uri="{9D8B030D-6E8A-4147-A177-3AD203B41FA5}">
                      <a16:colId xmlns:a16="http://schemas.microsoft.com/office/drawing/2014/main" val="574110710"/>
                    </a:ext>
                  </a:extLst>
                </a:gridCol>
                <a:gridCol w="872369">
                  <a:extLst>
                    <a:ext uri="{9D8B030D-6E8A-4147-A177-3AD203B41FA5}">
                      <a16:colId xmlns:a16="http://schemas.microsoft.com/office/drawing/2014/main" val="138624879"/>
                    </a:ext>
                  </a:extLst>
                </a:gridCol>
                <a:gridCol w="1006579">
                  <a:extLst>
                    <a:ext uri="{9D8B030D-6E8A-4147-A177-3AD203B41FA5}">
                      <a16:colId xmlns:a16="http://schemas.microsoft.com/office/drawing/2014/main" val="1389591476"/>
                    </a:ext>
                  </a:extLst>
                </a:gridCol>
              </a:tblGrid>
              <a:tr h="219244">
                <a:tc gridSpan="6">
                  <a:txBody>
                    <a:bodyPr/>
                    <a:lstStyle/>
                    <a:p>
                      <a:pPr algn="ctr" fontAlgn="ctr"/>
                      <a:r>
                        <a:rPr lang="en-GB" sz="1800" b="1" i="0" u="none" strike="noStrike" dirty="0">
                          <a:solidFill>
                            <a:srgbClr val="000000"/>
                          </a:solidFill>
                          <a:effectLst/>
                          <a:latin typeface="Calibri" panose="020F0502020204030204" pitchFamily="34" charset="0"/>
                        </a:rPr>
                        <a:t>UCAS TARIFF TABLE</a:t>
                      </a:r>
                    </a:p>
                  </a:txBody>
                  <a:tcPr marL="5866" marR="5866" marT="5866" marB="0" anchor="ctr">
                    <a:lnL>
                      <a:noFill/>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126084375"/>
                  </a:ext>
                </a:extLst>
              </a:tr>
              <a:tr h="168088">
                <a:tc>
                  <a:txBody>
                    <a:bodyPr/>
                    <a:lstStyle/>
                    <a:p>
                      <a:pPr algn="ctr" fontAlgn="ctr"/>
                      <a:endParaRPr lang="en-GB" sz="800" b="0" i="0" u="none" strike="noStrike">
                        <a:solidFill>
                          <a:srgbClr val="000000"/>
                        </a:solidFill>
                        <a:effectLst/>
                        <a:latin typeface="Calibri" panose="020F0502020204030204" pitchFamily="34" charset="0"/>
                      </a:endParaRPr>
                    </a:p>
                  </a:txBody>
                  <a:tcPr marL="5866" marR="5866" marT="586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GB" sz="800" b="0" i="0" u="none" strike="noStrike">
                        <a:solidFill>
                          <a:srgbClr val="000000"/>
                        </a:solidFill>
                        <a:effectLst/>
                        <a:latin typeface="Calibri" panose="020F0502020204030204" pitchFamily="34" charset="0"/>
                      </a:endParaRPr>
                    </a:p>
                  </a:txBody>
                  <a:tcPr marL="5866" marR="5866" marT="586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5866" marR="5866" marT="586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GB" sz="800" b="0" i="0" u="none" strike="noStrike">
                        <a:solidFill>
                          <a:srgbClr val="000000"/>
                        </a:solidFill>
                        <a:effectLst/>
                        <a:latin typeface="Calibri" panose="020F0502020204030204" pitchFamily="34" charset="0"/>
                      </a:endParaRPr>
                    </a:p>
                  </a:txBody>
                  <a:tcPr marL="5866" marR="5866" marT="586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5866" marR="5866" marT="586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n-GB" sz="800" b="0" i="0" u="none" strike="noStrike">
                        <a:solidFill>
                          <a:srgbClr val="000000"/>
                        </a:solidFill>
                        <a:effectLst/>
                        <a:latin typeface="Calibri" panose="020F0502020204030204" pitchFamily="34" charset="0"/>
                      </a:endParaRPr>
                    </a:p>
                  </a:txBody>
                  <a:tcPr marL="5866" marR="5866" marT="5866"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3572990"/>
                  </a:ext>
                </a:extLst>
              </a:tr>
              <a:tr h="648599">
                <a:tc>
                  <a:txBody>
                    <a:bodyPr/>
                    <a:lstStyle/>
                    <a:p>
                      <a:pPr algn="ctr" fontAlgn="ctr"/>
                      <a:r>
                        <a:rPr lang="en-GB" sz="1600" b="1" i="0" u="none" strike="noStrike" dirty="0">
                          <a:solidFill>
                            <a:srgbClr val="000000"/>
                          </a:solidFill>
                          <a:effectLst/>
                          <a:latin typeface="Calibri" panose="020F0502020204030204" pitchFamily="34" charset="0"/>
                        </a:rPr>
                        <a:t>Diploma</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dirty="0">
                          <a:solidFill>
                            <a:srgbClr val="000000"/>
                          </a:solidFill>
                          <a:effectLst/>
                          <a:latin typeface="Calibri" panose="020F0502020204030204" pitchFamily="34" charset="0"/>
                        </a:rPr>
                        <a:t>Foundation Diploma</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a:solidFill>
                            <a:srgbClr val="000000"/>
                          </a:solidFill>
                          <a:effectLst/>
                          <a:latin typeface="Calibri" panose="020F0502020204030204" pitchFamily="34" charset="0"/>
                        </a:rPr>
                        <a:t>A2 &amp;</a:t>
                      </a:r>
                      <a:br>
                        <a:rPr lang="en-GB" sz="1600" b="1" i="0" u="none" strike="noStrike">
                          <a:solidFill>
                            <a:srgbClr val="000000"/>
                          </a:solidFill>
                          <a:effectLst/>
                          <a:latin typeface="Calibri" panose="020F0502020204030204" pitchFamily="34" charset="0"/>
                        </a:rPr>
                      </a:br>
                      <a:r>
                        <a:rPr lang="en-GB" sz="1600" b="1" i="0" u="none" strike="noStrike">
                          <a:solidFill>
                            <a:srgbClr val="000000"/>
                          </a:solidFill>
                          <a:effectLst/>
                          <a:latin typeface="Calibri" panose="020F0502020204030204" pitchFamily="34" charset="0"/>
                        </a:rPr>
                        <a:t>Applied Ext Cert</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a:solidFill>
                            <a:srgbClr val="000000"/>
                          </a:solidFill>
                          <a:effectLst/>
                          <a:latin typeface="Calibri" panose="020F0502020204030204" pitchFamily="34" charset="0"/>
                        </a:rPr>
                        <a:t>UCAS Points</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1600" b="1" i="0" u="none" strike="noStrike">
                          <a:solidFill>
                            <a:srgbClr val="000000"/>
                          </a:solidFill>
                          <a:effectLst/>
                          <a:latin typeface="Calibri" panose="020F0502020204030204" pitchFamily="34" charset="0"/>
                        </a:rPr>
                        <a:t>AS &amp;</a:t>
                      </a:r>
                      <a:br>
                        <a:rPr lang="en-GB" sz="1600" b="1" i="0" u="none" strike="noStrike">
                          <a:solidFill>
                            <a:srgbClr val="000000"/>
                          </a:solidFill>
                          <a:effectLst/>
                          <a:latin typeface="Calibri" panose="020F0502020204030204" pitchFamily="34" charset="0"/>
                        </a:rPr>
                      </a:br>
                      <a:r>
                        <a:rPr lang="en-GB" sz="1600" b="1" i="0" u="none" strike="noStrike">
                          <a:solidFill>
                            <a:srgbClr val="000000"/>
                          </a:solidFill>
                          <a:effectLst/>
                          <a:latin typeface="Calibri" panose="020F0502020204030204" pitchFamily="34" charset="0"/>
                        </a:rPr>
                        <a:t>Core Ma</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dirty="0">
                          <a:solidFill>
                            <a:srgbClr val="000000"/>
                          </a:solidFill>
                          <a:effectLst/>
                          <a:latin typeface="Calibri" panose="020F0502020204030204" pitchFamily="34" charset="0"/>
                        </a:rPr>
                        <a:t>Applied Cert</a:t>
                      </a:r>
                      <a:br>
                        <a:rPr lang="en-GB" sz="1600" b="1" i="0" u="none" strike="noStrike" dirty="0">
                          <a:solidFill>
                            <a:srgbClr val="000000"/>
                          </a:solidFill>
                          <a:effectLst/>
                          <a:latin typeface="Calibri" panose="020F0502020204030204" pitchFamily="34" charset="0"/>
                        </a:rPr>
                      </a:br>
                      <a:r>
                        <a:rPr lang="en-GB" sz="1600" b="1" i="0" u="none" strike="noStrike" dirty="0">
                          <a:solidFill>
                            <a:srgbClr val="000000"/>
                          </a:solidFill>
                          <a:effectLst/>
                          <a:latin typeface="Calibri" panose="020F0502020204030204" pitchFamily="34" charset="0"/>
                        </a:rPr>
                        <a:t>&amp; EPQ</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5755055"/>
                  </a:ext>
                </a:extLst>
              </a:tr>
              <a:tr h="219244">
                <a:tc>
                  <a:txBody>
                    <a:bodyPr/>
                    <a:lstStyle/>
                    <a:p>
                      <a:pPr algn="ctr" fontAlgn="ctr"/>
                      <a:r>
                        <a:rPr lang="en-GB" sz="1600" b="0" i="0" u="none" strike="noStrike">
                          <a:solidFill>
                            <a:srgbClr val="000000"/>
                          </a:solidFill>
                          <a:effectLst/>
                          <a:latin typeface="Calibri" panose="020F0502020204030204" pitchFamily="34" charset="0"/>
                        </a:rPr>
                        <a:t>D*D*</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dirty="0">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a:solidFill>
                            <a:srgbClr val="000000"/>
                          </a:solidFill>
                          <a:effectLst/>
                          <a:latin typeface="Calibri" panose="020F0502020204030204" pitchFamily="34" charset="0"/>
                        </a:rPr>
                        <a:t>112</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1600" b="1"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2991503"/>
                  </a:ext>
                </a:extLst>
              </a:tr>
              <a:tr h="219244">
                <a:tc>
                  <a:txBody>
                    <a:bodyPr/>
                    <a:lstStyle/>
                    <a:p>
                      <a:pPr algn="ctr" fontAlgn="ctr"/>
                      <a:r>
                        <a:rPr lang="en-GB" sz="1600" b="0" i="0" u="none" strike="noStrike">
                          <a:solidFill>
                            <a:srgbClr val="000000"/>
                          </a:solidFill>
                          <a:effectLst/>
                          <a:latin typeface="Calibri" panose="020F0502020204030204" pitchFamily="34" charset="0"/>
                        </a:rPr>
                        <a:t>D*D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dirty="0">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a:solidFill>
                            <a:srgbClr val="000000"/>
                          </a:solidFill>
                          <a:effectLst/>
                          <a:latin typeface="Calibri" panose="020F0502020204030204" pitchFamily="34" charset="0"/>
                        </a:rPr>
                        <a:t>104</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1600" b="1"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5157995"/>
                  </a:ext>
                </a:extLst>
              </a:tr>
              <a:tr h="219244">
                <a:tc>
                  <a:txBody>
                    <a:bodyPr/>
                    <a:lstStyle/>
                    <a:p>
                      <a:pPr algn="ctr" fontAlgn="ctr"/>
                      <a:r>
                        <a:rPr lang="en-GB" sz="1600" b="0" i="0" u="none" strike="noStrike">
                          <a:solidFill>
                            <a:srgbClr val="000000"/>
                          </a:solidFill>
                          <a:effectLst/>
                          <a:latin typeface="Calibri" panose="020F0502020204030204" pitchFamily="34" charset="0"/>
                        </a:rPr>
                        <a:t>DD</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dirty="0">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a:solidFill>
                            <a:srgbClr val="000000"/>
                          </a:solidFill>
                          <a:effectLst/>
                          <a:latin typeface="Calibri" panose="020F0502020204030204" pitchFamily="34" charset="0"/>
                        </a:rPr>
                        <a:t>96</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1600" b="1"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8692886"/>
                  </a:ext>
                </a:extLst>
              </a:tr>
              <a:tr h="219244">
                <a:tc>
                  <a:txBody>
                    <a:bodyPr/>
                    <a:lstStyle/>
                    <a:p>
                      <a:pPr algn="ctr" fontAlgn="ctr"/>
                      <a:r>
                        <a:rPr lang="en-GB" sz="1600" b="0"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a:solidFill>
                            <a:srgbClr val="000000"/>
                          </a:solidFill>
                          <a:effectLst/>
                          <a:latin typeface="Calibri" panose="020F0502020204030204" pitchFamily="34" charset="0"/>
                        </a:rPr>
                        <a:t>64</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1600" b="1"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6189124"/>
                  </a:ext>
                </a:extLst>
              </a:tr>
              <a:tr h="219244">
                <a:tc>
                  <a:txBody>
                    <a:bodyPr/>
                    <a:lstStyle/>
                    <a:p>
                      <a:pPr algn="ctr" fontAlgn="ctr"/>
                      <a:r>
                        <a:rPr lang="en-GB" sz="1600" b="0"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D*</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dirty="0">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a:solidFill>
                            <a:srgbClr val="000000"/>
                          </a:solidFill>
                          <a:effectLst/>
                          <a:latin typeface="Calibri" panose="020F0502020204030204" pitchFamily="34" charset="0"/>
                        </a:rPr>
                        <a:t>84</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1600" b="1"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8511853"/>
                  </a:ext>
                </a:extLst>
              </a:tr>
              <a:tr h="219244">
                <a:tc>
                  <a:txBody>
                    <a:bodyPr/>
                    <a:lstStyle/>
                    <a:p>
                      <a:pPr algn="ctr" fontAlgn="ctr"/>
                      <a:r>
                        <a:rPr lang="en-GB" sz="1600" b="0" i="0" u="none" strike="noStrike" dirty="0">
                          <a:solidFill>
                            <a:srgbClr val="000000"/>
                          </a:solidFill>
                          <a:effectLst/>
                          <a:latin typeface="Calibri" panose="020F0502020204030204" pitchFamily="34" charset="0"/>
                        </a:rPr>
                        <a:t>DM</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dirty="0">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a:solidFill>
                            <a:srgbClr val="000000"/>
                          </a:solidFill>
                          <a:effectLst/>
                          <a:latin typeface="Calibri" panose="020F0502020204030204" pitchFamily="34" charset="0"/>
                        </a:rPr>
                        <a:t>80</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1600" b="1"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3404160"/>
                  </a:ext>
                </a:extLst>
              </a:tr>
              <a:tr h="219244">
                <a:tc>
                  <a:txBody>
                    <a:bodyPr/>
                    <a:lstStyle/>
                    <a:p>
                      <a:pPr algn="ctr" fontAlgn="ctr"/>
                      <a:r>
                        <a:rPr lang="en-GB" sz="1600" b="0"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D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dirty="0">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dirty="0">
                          <a:solidFill>
                            <a:srgbClr val="000000"/>
                          </a:solidFill>
                          <a:effectLst/>
                          <a:latin typeface="Calibri" panose="020F0502020204030204" pitchFamily="34" charset="0"/>
                        </a:rPr>
                        <a:t>72</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1600" b="1"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4579024"/>
                  </a:ext>
                </a:extLst>
              </a:tr>
              <a:tr h="219244">
                <a:tc>
                  <a:txBody>
                    <a:bodyPr/>
                    <a:lstStyle/>
                    <a:p>
                      <a:pPr algn="ctr" fontAlgn="ctr"/>
                      <a:r>
                        <a:rPr lang="en-GB" sz="1600" b="0" i="0" u="none" strike="noStrike">
                          <a:solidFill>
                            <a:srgbClr val="000000"/>
                          </a:solidFill>
                          <a:effectLst/>
                          <a:latin typeface="Calibri" panose="020F0502020204030204" pitchFamily="34" charset="0"/>
                        </a:rPr>
                        <a:t>MM</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dirty="0">
                          <a:solidFill>
                            <a:srgbClr val="000000"/>
                          </a:solidFill>
                          <a:effectLst/>
                          <a:latin typeface="Calibri" panose="020F0502020204030204" pitchFamily="34" charset="0"/>
                        </a:rPr>
                        <a:t>64</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1600" b="1"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1875520"/>
                  </a:ext>
                </a:extLst>
              </a:tr>
              <a:tr h="219244">
                <a:tc>
                  <a:txBody>
                    <a:bodyPr/>
                    <a:lstStyle/>
                    <a:p>
                      <a:pPr algn="ctr" fontAlgn="ctr"/>
                      <a:r>
                        <a:rPr lang="en-GB" sz="1600" b="0"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A*/Dist*</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dirty="0">
                          <a:solidFill>
                            <a:srgbClr val="000000"/>
                          </a:solidFill>
                          <a:effectLst/>
                          <a:latin typeface="Calibri" panose="020F0502020204030204" pitchFamily="34" charset="0"/>
                        </a:rPr>
                        <a:t>56</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1600" b="0"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4679770"/>
                  </a:ext>
                </a:extLst>
              </a:tr>
              <a:tr h="219244">
                <a:tc>
                  <a:txBody>
                    <a:bodyPr/>
                    <a:lstStyle/>
                    <a:p>
                      <a:pPr algn="ctr" fontAlgn="ctr"/>
                      <a:r>
                        <a:rPr lang="en-GB" sz="1600" b="0" i="0" u="none" strike="noStrike">
                          <a:solidFill>
                            <a:srgbClr val="000000"/>
                          </a:solidFill>
                          <a:effectLst/>
                          <a:latin typeface="Calibri" panose="020F0502020204030204" pitchFamily="34" charset="0"/>
                        </a:rPr>
                        <a:t>MP</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M</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A/Dist</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dirty="0">
                          <a:solidFill>
                            <a:srgbClr val="000000"/>
                          </a:solidFill>
                          <a:effectLst/>
                          <a:latin typeface="Calibri" panose="020F0502020204030204" pitchFamily="34" charset="0"/>
                        </a:rPr>
                        <a:t>48</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1600" b="0"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8378712"/>
                  </a:ext>
                </a:extLst>
              </a:tr>
              <a:tr h="219244">
                <a:tc>
                  <a:txBody>
                    <a:bodyPr/>
                    <a:lstStyle/>
                    <a:p>
                      <a:pPr algn="ctr" fontAlgn="ctr"/>
                      <a:r>
                        <a:rPr lang="en-GB" sz="1600" b="0"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B</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dirty="0">
                          <a:solidFill>
                            <a:srgbClr val="000000"/>
                          </a:solidFill>
                          <a:effectLst/>
                          <a:latin typeface="Calibri" panose="020F0502020204030204" pitchFamily="34" charset="0"/>
                        </a:rPr>
                        <a:t>40</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1600" b="0"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6010578"/>
                  </a:ext>
                </a:extLst>
              </a:tr>
              <a:tr h="219244">
                <a:tc>
                  <a:txBody>
                    <a:bodyPr/>
                    <a:lstStyle/>
                    <a:p>
                      <a:pPr algn="ctr" fontAlgn="ctr"/>
                      <a:r>
                        <a:rPr lang="en-GB" sz="1600" b="0" i="0" u="none" strike="noStrike">
                          <a:solidFill>
                            <a:srgbClr val="000000"/>
                          </a:solidFill>
                          <a:effectLst/>
                          <a:latin typeface="Calibri" panose="020F0502020204030204" pitchFamily="34" charset="0"/>
                        </a:rPr>
                        <a:t>PP</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C/Merit</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a:solidFill>
                            <a:srgbClr val="000000"/>
                          </a:solidFill>
                          <a:effectLst/>
                          <a:latin typeface="Calibri" panose="020F0502020204030204" pitchFamily="34" charset="0"/>
                        </a:rPr>
                        <a:t>32</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1600" b="0" i="0" u="none" strike="noStrike" dirty="0">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8611413"/>
                  </a:ext>
                </a:extLst>
              </a:tr>
              <a:tr h="219244">
                <a:tc>
                  <a:txBody>
                    <a:bodyPr/>
                    <a:lstStyle/>
                    <a:p>
                      <a:pPr algn="ctr" fontAlgn="ctr"/>
                      <a:r>
                        <a:rPr lang="en-GB" sz="1600" b="0"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a:solidFill>
                            <a:srgbClr val="000000"/>
                          </a:solidFill>
                          <a:effectLst/>
                          <a:latin typeface="Calibri" panose="020F0502020204030204" pitchFamily="34" charset="0"/>
                        </a:rPr>
                        <a:t>28</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1600" b="0" i="0" u="none" strike="noStrike" dirty="0">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A*/Dist*</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7159006"/>
                  </a:ext>
                </a:extLst>
              </a:tr>
              <a:tr h="219244">
                <a:tc>
                  <a:txBody>
                    <a:bodyPr/>
                    <a:lstStyle/>
                    <a:p>
                      <a:pPr algn="ctr" fontAlgn="ctr"/>
                      <a:r>
                        <a:rPr lang="en-GB" sz="1600" b="0"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P</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D</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a:solidFill>
                            <a:srgbClr val="000000"/>
                          </a:solidFill>
                          <a:effectLst/>
                          <a:latin typeface="Calibri" panose="020F0502020204030204" pitchFamily="34" charset="0"/>
                        </a:rPr>
                        <a:t>24</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1600" b="0" i="0" u="none" strike="noStrike" dirty="0">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A/Dist</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6476203"/>
                  </a:ext>
                </a:extLst>
              </a:tr>
              <a:tr h="219244">
                <a:tc>
                  <a:txBody>
                    <a:bodyPr/>
                    <a:lstStyle/>
                    <a:p>
                      <a:pPr algn="ctr" fontAlgn="ctr"/>
                      <a:r>
                        <a:rPr lang="en-GB" sz="1600" b="0"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a:solidFill>
                            <a:srgbClr val="000000"/>
                          </a:solidFill>
                          <a:effectLst/>
                          <a:latin typeface="Calibri" panose="020F0502020204030204" pitchFamily="34" charset="0"/>
                        </a:rPr>
                        <a:t>20</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1600" b="0" i="0" u="none" strike="noStrike" dirty="0">
                          <a:solidFill>
                            <a:srgbClr val="000000"/>
                          </a:solidFill>
                          <a:effectLst/>
                          <a:latin typeface="Calibri" panose="020F0502020204030204" pitchFamily="34" charset="0"/>
                        </a:rPr>
                        <a:t>A</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dirty="0">
                          <a:solidFill>
                            <a:srgbClr val="000000"/>
                          </a:solidFill>
                          <a:effectLst/>
                          <a:latin typeface="Calibri" panose="020F0502020204030204" pitchFamily="34" charset="0"/>
                        </a:rPr>
                        <a:t>B</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6744745"/>
                  </a:ext>
                </a:extLst>
              </a:tr>
              <a:tr h="219244">
                <a:tc>
                  <a:txBody>
                    <a:bodyPr/>
                    <a:lstStyle/>
                    <a:p>
                      <a:pPr algn="ctr" fontAlgn="ctr"/>
                      <a:r>
                        <a:rPr lang="en-GB" sz="1600" b="0"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E/Pass</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a:solidFill>
                            <a:srgbClr val="000000"/>
                          </a:solidFill>
                          <a:effectLst/>
                          <a:latin typeface="Calibri" panose="020F0502020204030204" pitchFamily="34" charset="0"/>
                        </a:rPr>
                        <a:t>16</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1600" b="0" i="0" u="none" strike="noStrike">
                          <a:solidFill>
                            <a:srgbClr val="000000"/>
                          </a:solidFill>
                          <a:effectLst/>
                          <a:latin typeface="Calibri" panose="020F0502020204030204" pitchFamily="34" charset="0"/>
                        </a:rPr>
                        <a:t>B</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dirty="0">
                          <a:solidFill>
                            <a:srgbClr val="000000"/>
                          </a:solidFill>
                          <a:effectLst/>
                          <a:latin typeface="Calibri" panose="020F0502020204030204" pitchFamily="34" charset="0"/>
                        </a:rPr>
                        <a:t>C/Merit</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3642394"/>
                  </a:ext>
                </a:extLst>
              </a:tr>
              <a:tr h="219244">
                <a:tc>
                  <a:txBody>
                    <a:bodyPr/>
                    <a:lstStyle/>
                    <a:p>
                      <a:pPr algn="ctr" fontAlgn="ctr"/>
                      <a:r>
                        <a:rPr lang="en-GB" sz="1600" b="0"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a:solidFill>
                            <a:srgbClr val="000000"/>
                          </a:solidFill>
                          <a:effectLst/>
                          <a:latin typeface="Calibri" panose="020F0502020204030204" pitchFamily="34" charset="0"/>
                        </a:rPr>
                        <a:t>12</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1600" b="0" i="0" u="none" strike="noStrike">
                          <a:solidFill>
                            <a:srgbClr val="000000"/>
                          </a:solidFill>
                          <a:effectLst/>
                          <a:latin typeface="Calibri" panose="020F0502020204030204" pitchFamily="34" charset="0"/>
                        </a:rPr>
                        <a:t>C</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dirty="0">
                          <a:solidFill>
                            <a:srgbClr val="000000"/>
                          </a:solidFill>
                          <a:effectLst/>
                          <a:latin typeface="Calibri" panose="020F0502020204030204" pitchFamily="34" charset="0"/>
                        </a:rPr>
                        <a:t>D</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8765190"/>
                  </a:ext>
                </a:extLst>
              </a:tr>
              <a:tr h="219244">
                <a:tc>
                  <a:txBody>
                    <a:bodyPr/>
                    <a:lstStyle/>
                    <a:p>
                      <a:pPr algn="ctr" fontAlgn="ctr"/>
                      <a:r>
                        <a:rPr lang="en-GB" sz="1600" b="0"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a:solidFill>
                            <a:srgbClr val="000000"/>
                          </a:solidFill>
                          <a:effectLst/>
                          <a:latin typeface="Calibri" panose="020F0502020204030204" pitchFamily="34" charset="0"/>
                        </a:rPr>
                        <a:t>10</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1600" b="0" i="0" u="none" strike="noStrike">
                          <a:solidFill>
                            <a:srgbClr val="000000"/>
                          </a:solidFill>
                          <a:effectLst/>
                          <a:latin typeface="Calibri" panose="020F0502020204030204" pitchFamily="34" charset="0"/>
                        </a:rPr>
                        <a:t>D</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dirty="0">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8502919"/>
                  </a:ext>
                </a:extLst>
              </a:tr>
              <a:tr h="219244">
                <a:tc>
                  <a:txBody>
                    <a:bodyPr/>
                    <a:lstStyle/>
                    <a:p>
                      <a:pPr algn="ctr" fontAlgn="ctr"/>
                      <a:r>
                        <a:rPr lang="en-GB" sz="1600" b="0"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a:solidFill>
                            <a:srgbClr val="000000"/>
                          </a:solidFill>
                          <a:effectLst/>
                          <a:latin typeface="Calibri" panose="020F0502020204030204" pitchFamily="34" charset="0"/>
                        </a:rPr>
                        <a:t>8</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1600" b="0"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dirty="0">
                          <a:solidFill>
                            <a:srgbClr val="000000"/>
                          </a:solidFill>
                          <a:effectLst/>
                          <a:latin typeface="Calibri" panose="020F0502020204030204" pitchFamily="34" charset="0"/>
                        </a:rPr>
                        <a:t>E/Pass</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3526812"/>
                  </a:ext>
                </a:extLst>
              </a:tr>
              <a:tr h="219244">
                <a:tc>
                  <a:txBody>
                    <a:bodyPr/>
                    <a:lstStyle/>
                    <a:p>
                      <a:pPr algn="ctr" fontAlgn="ctr"/>
                      <a:r>
                        <a:rPr lang="en-GB" sz="1600" b="0"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1" i="0" u="none" strike="noStrike">
                          <a:solidFill>
                            <a:srgbClr val="000000"/>
                          </a:solidFill>
                          <a:effectLst/>
                          <a:latin typeface="Calibri" panose="020F0502020204030204" pitchFamily="34" charset="0"/>
                        </a:rPr>
                        <a:t>6</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1600" b="0" i="0" u="none" strike="noStrike">
                          <a:solidFill>
                            <a:srgbClr val="000000"/>
                          </a:solidFill>
                          <a:effectLst/>
                          <a:latin typeface="Calibri" panose="020F0502020204030204" pitchFamily="34" charset="0"/>
                        </a:rPr>
                        <a:t>E</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dirty="0">
                          <a:solidFill>
                            <a:srgbClr val="000000"/>
                          </a:solidFill>
                          <a:effectLst/>
                          <a:latin typeface="Calibri" panose="020F0502020204030204" pitchFamily="34" charset="0"/>
                        </a:rPr>
                        <a:t> </a:t>
                      </a:r>
                    </a:p>
                  </a:txBody>
                  <a:tcPr marL="5866" marR="5866" marT="58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3655407"/>
                  </a:ext>
                </a:extLst>
              </a:tr>
            </a:tbl>
          </a:graphicData>
        </a:graphic>
      </p:graphicFrame>
      <p:sp>
        <p:nvSpPr>
          <p:cNvPr id="7" name="TextBox 6"/>
          <p:cNvSpPr txBox="1"/>
          <p:nvPr/>
        </p:nvSpPr>
        <p:spPr>
          <a:xfrm>
            <a:off x="105508" y="232817"/>
            <a:ext cx="4809392" cy="6494085"/>
          </a:xfrm>
          <a:prstGeom prst="rect">
            <a:avLst/>
          </a:prstGeom>
          <a:noFill/>
        </p:spPr>
        <p:txBody>
          <a:bodyPr wrap="square" rtlCol="0">
            <a:spAutoFit/>
          </a:bodyPr>
          <a:lstStyle/>
          <a:p>
            <a:r>
              <a:rPr lang="en-US" dirty="0"/>
              <a:t>So,</a:t>
            </a:r>
          </a:p>
          <a:p>
            <a:endParaRPr lang="en-US" sz="1400" i="1" dirty="0"/>
          </a:p>
          <a:p>
            <a:r>
              <a:rPr lang="en-US" sz="1400" i="1" dirty="0"/>
              <a:t>Johnny scores the following success in his courses:</a:t>
            </a:r>
          </a:p>
          <a:p>
            <a:endParaRPr lang="en-US" sz="1400" i="1" dirty="0"/>
          </a:p>
          <a:p>
            <a:r>
              <a:rPr lang="en-US" sz="1400" i="1" dirty="0"/>
              <a:t>English Literature (A2 GCE) – A</a:t>
            </a:r>
          </a:p>
          <a:p>
            <a:r>
              <a:rPr lang="en-US" sz="1400" i="1" dirty="0"/>
              <a:t>Applied Science Extended Certificate – Merit</a:t>
            </a:r>
          </a:p>
          <a:p>
            <a:r>
              <a:rPr lang="en-US" sz="1400" i="1" dirty="0"/>
              <a:t>EPQ – B</a:t>
            </a:r>
          </a:p>
          <a:p>
            <a:r>
              <a:rPr lang="en-US" sz="1400" i="1" dirty="0"/>
              <a:t>Core </a:t>
            </a:r>
            <a:r>
              <a:rPr lang="en-US" sz="1400" i="1" dirty="0" err="1"/>
              <a:t>Maths</a:t>
            </a:r>
            <a:r>
              <a:rPr lang="en-US" sz="1400" i="1" dirty="0"/>
              <a:t> – B</a:t>
            </a:r>
          </a:p>
          <a:p>
            <a:endParaRPr lang="en-US" sz="1400" i="1" dirty="0"/>
          </a:p>
          <a:p>
            <a:endParaRPr lang="en-US" sz="1400" i="1" dirty="0"/>
          </a:p>
          <a:p>
            <a:r>
              <a:rPr lang="en-US" sz="1400" i="1" dirty="0"/>
              <a:t>Johnny has:</a:t>
            </a:r>
          </a:p>
          <a:p>
            <a:endParaRPr lang="en-US" sz="1400" i="1" dirty="0"/>
          </a:p>
          <a:p>
            <a:r>
              <a:rPr lang="en-US" sz="1400" i="1" dirty="0"/>
              <a:t>48 + 32 + 20 + 16 = 116 UCAS points</a:t>
            </a:r>
          </a:p>
          <a:p>
            <a:endParaRPr lang="en-US" sz="1400" i="1" dirty="0"/>
          </a:p>
          <a:p>
            <a:endParaRPr lang="en-US" sz="1400" i="1" dirty="0"/>
          </a:p>
          <a:p>
            <a:r>
              <a:rPr lang="en-US" sz="1400" i="1" dirty="0"/>
              <a:t>What about Aisha?</a:t>
            </a:r>
          </a:p>
          <a:p>
            <a:endParaRPr lang="en-US" sz="1400" i="1" dirty="0"/>
          </a:p>
          <a:p>
            <a:r>
              <a:rPr lang="en-US" sz="1400" i="1" dirty="0"/>
              <a:t>Applied Business Diploma – DD</a:t>
            </a:r>
          </a:p>
          <a:p>
            <a:r>
              <a:rPr lang="en-US" sz="1400" i="1" dirty="0"/>
              <a:t>Economics (A2 GCE) – A*</a:t>
            </a:r>
          </a:p>
          <a:p>
            <a:r>
              <a:rPr lang="en-US" sz="1400" i="1" dirty="0"/>
              <a:t>Core </a:t>
            </a:r>
            <a:r>
              <a:rPr lang="en-US" sz="1400" i="1" dirty="0" err="1"/>
              <a:t>Maths</a:t>
            </a:r>
            <a:r>
              <a:rPr lang="en-US" sz="1400" i="1" dirty="0"/>
              <a:t> – A</a:t>
            </a:r>
          </a:p>
          <a:p>
            <a:endParaRPr lang="en-US" sz="1400" i="1" dirty="0"/>
          </a:p>
          <a:p>
            <a:r>
              <a:rPr lang="en-US" sz="1400" i="1" dirty="0"/>
              <a:t>Aisha has:</a:t>
            </a:r>
          </a:p>
          <a:p>
            <a:endParaRPr lang="en-US" sz="1400" i="1" dirty="0"/>
          </a:p>
          <a:p>
            <a:r>
              <a:rPr lang="en-US" sz="1400" i="1" dirty="0"/>
              <a:t>96 + 56 + 20 = 172 UCAS points</a:t>
            </a:r>
          </a:p>
          <a:p>
            <a:endParaRPr lang="en-US" sz="1400" i="1" dirty="0"/>
          </a:p>
          <a:p>
            <a:pPr algn="ctr"/>
            <a:r>
              <a:rPr lang="en-US" sz="1600" b="1" i="1" dirty="0"/>
              <a:t>REMEMBER – STUDENTS HAVE TO DO THE EQUIVALENT OF 3 A LEVELS AS THE MINIMUM REQUIREMENT FOR SIXTH FORM</a:t>
            </a:r>
          </a:p>
          <a:p>
            <a:endParaRPr lang="en-US" sz="1400" i="1" dirty="0"/>
          </a:p>
        </p:txBody>
      </p:sp>
    </p:spTree>
    <p:extLst>
      <p:ext uri="{BB962C8B-B14F-4D97-AF65-F5344CB8AC3E}">
        <p14:creationId xmlns:p14="http://schemas.microsoft.com/office/powerpoint/2010/main" val="402766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500"/>
                                        <p:tgtEl>
                                          <p:spTgt spid="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fade">
                                      <p:cBhvr>
                                        <p:cTn id="27" dur="500"/>
                                        <p:tgtEl>
                                          <p:spTgt spid="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7" end="7"/>
                                            </p:txEl>
                                          </p:spTgt>
                                        </p:tgtEl>
                                        <p:attrNameLst>
                                          <p:attrName>style.visibility</p:attrName>
                                        </p:attrNameLst>
                                      </p:cBhvr>
                                      <p:to>
                                        <p:strVal val="visible"/>
                                      </p:to>
                                    </p:set>
                                    <p:animEffect transition="in" filter="fade">
                                      <p:cBhvr>
                                        <p:cTn id="32" dur="500"/>
                                        <p:tgtEl>
                                          <p:spTgt spid="7">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10" end="10"/>
                                            </p:txEl>
                                          </p:spTgt>
                                        </p:tgtEl>
                                        <p:attrNameLst>
                                          <p:attrName>style.visibility</p:attrName>
                                        </p:attrNameLst>
                                      </p:cBhvr>
                                      <p:to>
                                        <p:strVal val="visible"/>
                                      </p:to>
                                    </p:set>
                                    <p:animEffect transition="in" filter="fade">
                                      <p:cBhvr>
                                        <p:cTn id="37" dur="500"/>
                                        <p:tgtEl>
                                          <p:spTgt spid="7">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12" end="12"/>
                                            </p:txEl>
                                          </p:spTgt>
                                        </p:tgtEl>
                                        <p:attrNameLst>
                                          <p:attrName>style.visibility</p:attrName>
                                        </p:attrNameLst>
                                      </p:cBhvr>
                                      <p:to>
                                        <p:strVal val="visible"/>
                                      </p:to>
                                    </p:set>
                                    <p:animEffect transition="in" filter="fade">
                                      <p:cBhvr>
                                        <p:cTn id="42" dur="500"/>
                                        <p:tgtEl>
                                          <p:spTgt spid="7">
                                            <p:txEl>
                                              <p:pRg st="12" end="1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xEl>
                                              <p:pRg st="15" end="15"/>
                                            </p:txEl>
                                          </p:spTgt>
                                        </p:tgtEl>
                                        <p:attrNameLst>
                                          <p:attrName>style.visibility</p:attrName>
                                        </p:attrNameLst>
                                      </p:cBhvr>
                                      <p:to>
                                        <p:strVal val="visible"/>
                                      </p:to>
                                    </p:set>
                                    <p:animEffect transition="in" filter="fade">
                                      <p:cBhvr>
                                        <p:cTn id="47" dur="500"/>
                                        <p:tgtEl>
                                          <p:spTgt spid="7">
                                            <p:txEl>
                                              <p:pRg st="15" end="1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
                                            <p:txEl>
                                              <p:pRg st="17" end="17"/>
                                            </p:txEl>
                                          </p:spTgt>
                                        </p:tgtEl>
                                        <p:attrNameLst>
                                          <p:attrName>style.visibility</p:attrName>
                                        </p:attrNameLst>
                                      </p:cBhvr>
                                      <p:to>
                                        <p:strVal val="visible"/>
                                      </p:to>
                                    </p:set>
                                    <p:animEffect transition="in" filter="fade">
                                      <p:cBhvr>
                                        <p:cTn id="52" dur="500"/>
                                        <p:tgtEl>
                                          <p:spTgt spid="7">
                                            <p:txEl>
                                              <p:pRg st="17" end="1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
                                            <p:txEl>
                                              <p:pRg st="18" end="18"/>
                                            </p:txEl>
                                          </p:spTgt>
                                        </p:tgtEl>
                                        <p:attrNameLst>
                                          <p:attrName>style.visibility</p:attrName>
                                        </p:attrNameLst>
                                      </p:cBhvr>
                                      <p:to>
                                        <p:strVal val="visible"/>
                                      </p:to>
                                    </p:set>
                                    <p:animEffect transition="in" filter="fade">
                                      <p:cBhvr>
                                        <p:cTn id="57" dur="500"/>
                                        <p:tgtEl>
                                          <p:spTgt spid="7">
                                            <p:txEl>
                                              <p:pRg st="18" end="1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7">
                                            <p:txEl>
                                              <p:pRg st="19" end="19"/>
                                            </p:txEl>
                                          </p:spTgt>
                                        </p:tgtEl>
                                        <p:attrNameLst>
                                          <p:attrName>style.visibility</p:attrName>
                                        </p:attrNameLst>
                                      </p:cBhvr>
                                      <p:to>
                                        <p:strVal val="visible"/>
                                      </p:to>
                                    </p:set>
                                    <p:animEffect transition="in" filter="fade">
                                      <p:cBhvr>
                                        <p:cTn id="62" dur="500"/>
                                        <p:tgtEl>
                                          <p:spTgt spid="7">
                                            <p:txEl>
                                              <p:pRg st="19" end="19"/>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7">
                                            <p:txEl>
                                              <p:pRg st="21" end="21"/>
                                            </p:txEl>
                                          </p:spTgt>
                                        </p:tgtEl>
                                        <p:attrNameLst>
                                          <p:attrName>style.visibility</p:attrName>
                                        </p:attrNameLst>
                                      </p:cBhvr>
                                      <p:to>
                                        <p:strVal val="visible"/>
                                      </p:to>
                                    </p:set>
                                    <p:animEffect transition="in" filter="fade">
                                      <p:cBhvr>
                                        <p:cTn id="67" dur="500"/>
                                        <p:tgtEl>
                                          <p:spTgt spid="7">
                                            <p:txEl>
                                              <p:pRg st="21" end="2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7">
                                            <p:txEl>
                                              <p:pRg st="23" end="23"/>
                                            </p:txEl>
                                          </p:spTgt>
                                        </p:tgtEl>
                                        <p:attrNameLst>
                                          <p:attrName>style.visibility</p:attrName>
                                        </p:attrNameLst>
                                      </p:cBhvr>
                                      <p:to>
                                        <p:strVal val="visible"/>
                                      </p:to>
                                    </p:set>
                                    <p:animEffect transition="in" filter="fade">
                                      <p:cBhvr>
                                        <p:cTn id="72" dur="500"/>
                                        <p:tgtEl>
                                          <p:spTgt spid="7">
                                            <p:txEl>
                                              <p:pRg st="23" end="2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7">
                                            <p:txEl>
                                              <p:pRg st="25" end="25"/>
                                            </p:txEl>
                                          </p:spTgt>
                                        </p:tgtEl>
                                        <p:attrNameLst>
                                          <p:attrName>style.visibility</p:attrName>
                                        </p:attrNameLst>
                                      </p:cBhvr>
                                      <p:to>
                                        <p:strVal val="visible"/>
                                      </p:to>
                                    </p:set>
                                    <p:animEffect transition="in" filter="fade">
                                      <p:cBhvr>
                                        <p:cTn id="77" dur="500"/>
                                        <p:tgtEl>
                                          <p:spTgt spid="7">
                                            <p:txEl>
                                              <p:pRg st="25" end="2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GS sub brand full logo.pdf"/>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90535" y="5775743"/>
            <a:ext cx="1601465" cy="960653"/>
          </a:xfrm>
          <a:prstGeom prst="rect">
            <a:avLst/>
          </a:prstGeom>
        </p:spPr>
      </p:pic>
      <p:pic>
        <p:nvPicPr>
          <p:cNvPr id="12" name="Picture 11" descr="PPT-foote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6190704"/>
            <a:ext cx="3240000" cy="2592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1807146616"/>
              </p:ext>
            </p:extLst>
          </p:nvPr>
        </p:nvGraphicFramePr>
        <p:xfrm>
          <a:off x="6061904" y="273088"/>
          <a:ext cx="2770728" cy="3106330"/>
        </p:xfrm>
        <a:graphic>
          <a:graphicData uri="http://schemas.openxmlformats.org/presentationml/2006/ole">
            <mc:AlternateContent xmlns:mc="http://schemas.openxmlformats.org/markup-compatibility/2006">
              <mc:Choice xmlns:v="urn:schemas-microsoft-com:vml" Requires="v">
                <p:oleObj spid="_x0000_s2074" name="Worksheet" r:id="rId5" imgW="1638265" imgH="1836389" progId="Excel.Sheet.12">
                  <p:embed/>
                </p:oleObj>
              </mc:Choice>
              <mc:Fallback>
                <p:oleObj name="Worksheet" r:id="rId5" imgW="1638265" imgH="1836389" progId="Excel.Sheet.12">
                  <p:embed/>
                  <p:pic>
                    <p:nvPicPr>
                      <p:cNvPr id="0" name=""/>
                      <p:cNvPicPr/>
                      <p:nvPr/>
                    </p:nvPicPr>
                    <p:blipFill>
                      <a:blip r:embed="rId6"/>
                      <a:stretch>
                        <a:fillRect/>
                      </a:stretch>
                    </p:blipFill>
                    <p:spPr>
                      <a:xfrm>
                        <a:off x="6061904" y="273088"/>
                        <a:ext cx="2770728" cy="3106330"/>
                      </a:xfrm>
                      <a:prstGeom prst="rect">
                        <a:avLst/>
                      </a:prstGeom>
                    </p:spPr>
                  </p:pic>
                </p:oleObj>
              </mc:Fallback>
            </mc:AlternateContent>
          </a:graphicData>
        </a:graphic>
      </p:graphicFrame>
      <p:sp>
        <p:nvSpPr>
          <p:cNvPr id="4" name="TextBox 3"/>
          <p:cNvSpPr txBox="1"/>
          <p:nvPr/>
        </p:nvSpPr>
        <p:spPr>
          <a:xfrm>
            <a:off x="447472" y="273088"/>
            <a:ext cx="5729592" cy="6740307"/>
          </a:xfrm>
          <a:prstGeom prst="rect">
            <a:avLst/>
          </a:prstGeom>
          <a:noFill/>
        </p:spPr>
        <p:txBody>
          <a:bodyPr wrap="square" rtlCol="0">
            <a:spAutoFit/>
          </a:bodyPr>
          <a:lstStyle/>
          <a:p>
            <a:r>
              <a:rPr lang="en-US" dirty="0"/>
              <a:t>Some Universities will give a target number of UCAS points for the course(s) applied for</a:t>
            </a:r>
          </a:p>
          <a:p>
            <a:endParaRPr lang="en-US" dirty="0"/>
          </a:p>
          <a:p>
            <a:r>
              <a:rPr lang="en-US" dirty="0"/>
              <a:t>However, some may insist upon a combination of grades.</a:t>
            </a:r>
          </a:p>
          <a:p>
            <a:endParaRPr lang="en-US" dirty="0"/>
          </a:p>
          <a:p>
            <a:r>
              <a:rPr lang="en-US" dirty="0"/>
              <a:t>You can see how this works out on the graphic to the right:</a:t>
            </a:r>
          </a:p>
          <a:p>
            <a:endParaRPr lang="en-US" dirty="0"/>
          </a:p>
          <a:p>
            <a:r>
              <a:rPr lang="en-US" dirty="0"/>
              <a:t>Some Universities insist upon one or two ‘facilitating’ subjects included in your choices:</a:t>
            </a:r>
          </a:p>
          <a:p>
            <a:endParaRPr lang="en-US" dirty="0"/>
          </a:p>
          <a:p>
            <a:pPr fontAlgn="base"/>
            <a:r>
              <a:rPr lang="en-US" b="1" dirty="0"/>
              <a:t>What are facilitating subjects?</a:t>
            </a:r>
          </a:p>
          <a:p>
            <a:pPr fontAlgn="base"/>
            <a:endParaRPr lang="en-US" b="1" dirty="0"/>
          </a:p>
          <a:p>
            <a:pPr fontAlgn="base"/>
            <a:r>
              <a:rPr lang="en-US" dirty="0"/>
              <a:t>The Russell Group, which represents 24 leading UK universities, defines facilitating subjects as:</a:t>
            </a:r>
          </a:p>
          <a:p>
            <a:pPr fontAlgn="base"/>
            <a:r>
              <a:rPr lang="en-US" dirty="0"/>
              <a:t>English literature</a:t>
            </a:r>
          </a:p>
          <a:p>
            <a:pPr fontAlgn="base"/>
            <a:r>
              <a:rPr lang="en-US" dirty="0"/>
              <a:t>History</a:t>
            </a:r>
          </a:p>
          <a:p>
            <a:pPr fontAlgn="base"/>
            <a:r>
              <a:rPr lang="en-US" dirty="0"/>
              <a:t>Modern languages – e.g. French, German, Spanish etc.</a:t>
            </a:r>
          </a:p>
          <a:p>
            <a:pPr fontAlgn="base"/>
            <a:r>
              <a:rPr lang="en-US" dirty="0"/>
              <a:t>Classical languages – e.g. Latin, Ancient Greek</a:t>
            </a:r>
          </a:p>
          <a:p>
            <a:pPr fontAlgn="base"/>
            <a:r>
              <a:rPr lang="en-US" dirty="0" err="1"/>
              <a:t>Maths</a:t>
            </a:r>
            <a:r>
              <a:rPr lang="en-US" dirty="0"/>
              <a:t> and Further </a:t>
            </a:r>
            <a:r>
              <a:rPr lang="en-US" dirty="0" err="1"/>
              <a:t>Maths</a:t>
            </a:r>
            <a:endParaRPr lang="en-US" dirty="0"/>
          </a:p>
          <a:p>
            <a:pPr fontAlgn="base"/>
            <a:r>
              <a:rPr lang="en-US" dirty="0"/>
              <a:t>Physics</a:t>
            </a:r>
          </a:p>
          <a:p>
            <a:pPr fontAlgn="base"/>
            <a:r>
              <a:rPr lang="en-US" dirty="0"/>
              <a:t>Biology</a:t>
            </a:r>
          </a:p>
          <a:p>
            <a:pPr fontAlgn="base"/>
            <a:r>
              <a:rPr lang="en-US" dirty="0"/>
              <a:t>Chemistry</a:t>
            </a:r>
          </a:p>
          <a:p>
            <a:pPr fontAlgn="base"/>
            <a:r>
              <a:rPr lang="en-US" dirty="0"/>
              <a:t>Geography</a:t>
            </a:r>
          </a:p>
          <a:p>
            <a:endParaRPr lang="en-GB" dirty="0"/>
          </a:p>
        </p:txBody>
      </p:sp>
      <p:pic>
        <p:nvPicPr>
          <p:cNvPr id="2054" name="Picture 6" descr="Russell Group Universiti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77316" y="273088"/>
            <a:ext cx="2714179" cy="6313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77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Effect transition="in" filter="fade">
                                      <p:cBhvr>
                                        <p:cTn id="32" dur="500"/>
                                        <p:tgtEl>
                                          <p:spTgt spid="4">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Effect transition="in" filter="fade">
                                      <p:cBhvr>
                                        <p:cTn id="37" dur="500"/>
                                        <p:tgtEl>
                                          <p:spTgt spid="4">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54"/>
                                        </p:tgtEl>
                                        <p:attrNameLst>
                                          <p:attrName>style.visibility</p:attrName>
                                        </p:attrNameLst>
                                      </p:cBhvr>
                                      <p:to>
                                        <p:strVal val="visible"/>
                                      </p:to>
                                    </p:set>
                                    <p:animEffect transition="in" filter="fade">
                                      <p:cBhvr>
                                        <p:cTn id="42" dur="500"/>
                                        <p:tgtEl>
                                          <p:spTgt spid="205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11" end="11"/>
                                            </p:txEl>
                                          </p:spTgt>
                                        </p:tgtEl>
                                        <p:attrNameLst>
                                          <p:attrName>style.visibility</p:attrName>
                                        </p:attrNameLst>
                                      </p:cBhvr>
                                      <p:to>
                                        <p:strVal val="visible"/>
                                      </p:to>
                                    </p:set>
                                    <p:animEffect transition="in" filter="fade">
                                      <p:cBhvr>
                                        <p:cTn id="47" dur="500"/>
                                        <p:tgtEl>
                                          <p:spTgt spid="4">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xEl>
                                              <p:pRg st="12" end="12"/>
                                            </p:txEl>
                                          </p:spTgt>
                                        </p:tgtEl>
                                        <p:attrNameLst>
                                          <p:attrName>style.visibility</p:attrName>
                                        </p:attrNameLst>
                                      </p:cBhvr>
                                      <p:to>
                                        <p:strVal val="visible"/>
                                      </p:to>
                                    </p:set>
                                    <p:animEffect transition="in" filter="fade">
                                      <p:cBhvr>
                                        <p:cTn id="52" dur="500"/>
                                        <p:tgtEl>
                                          <p:spTgt spid="4">
                                            <p:txEl>
                                              <p:pRg st="12" end="1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
                                            <p:txEl>
                                              <p:pRg st="13" end="13"/>
                                            </p:txEl>
                                          </p:spTgt>
                                        </p:tgtEl>
                                        <p:attrNameLst>
                                          <p:attrName>style.visibility</p:attrName>
                                        </p:attrNameLst>
                                      </p:cBhvr>
                                      <p:to>
                                        <p:strVal val="visible"/>
                                      </p:to>
                                    </p:set>
                                    <p:animEffect transition="in" filter="fade">
                                      <p:cBhvr>
                                        <p:cTn id="57" dur="500"/>
                                        <p:tgtEl>
                                          <p:spTgt spid="4">
                                            <p:txEl>
                                              <p:pRg st="13" end="1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
                                            <p:txEl>
                                              <p:pRg st="14" end="14"/>
                                            </p:txEl>
                                          </p:spTgt>
                                        </p:tgtEl>
                                        <p:attrNameLst>
                                          <p:attrName>style.visibility</p:attrName>
                                        </p:attrNameLst>
                                      </p:cBhvr>
                                      <p:to>
                                        <p:strVal val="visible"/>
                                      </p:to>
                                    </p:set>
                                    <p:animEffect transition="in" filter="fade">
                                      <p:cBhvr>
                                        <p:cTn id="62" dur="500"/>
                                        <p:tgtEl>
                                          <p:spTgt spid="4">
                                            <p:txEl>
                                              <p:pRg st="14" end="1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
                                            <p:txEl>
                                              <p:pRg st="15" end="15"/>
                                            </p:txEl>
                                          </p:spTgt>
                                        </p:tgtEl>
                                        <p:attrNameLst>
                                          <p:attrName>style.visibility</p:attrName>
                                        </p:attrNameLst>
                                      </p:cBhvr>
                                      <p:to>
                                        <p:strVal val="visible"/>
                                      </p:to>
                                    </p:set>
                                    <p:animEffect transition="in" filter="fade">
                                      <p:cBhvr>
                                        <p:cTn id="67" dur="500"/>
                                        <p:tgtEl>
                                          <p:spTgt spid="4">
                                            <p:txEl>
                                              <p:pRg st="15" end="1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4">
                                            <p:txEl>
                                              <p:pRg st="16" end="16"/>
                                            </p:txEl>
                                          </p:spTgt>
                                        </p:tgtEl>
                                        <p:attrNameLst>
                                          <p:attrName>style.visibility</p:attrName>
                                        </p:attrNameLst>
                                      </p:cBhvr>
                                      <p:to>
                                        <p:strVal val="visible"/>
                                      </p:to>
                                    </p:set>
                                    <p:animEffect transition="in" filter="fade">
                                      <p:cBhvr>
                                        <p:cTn id="72" dur="500"/>
                                        <p:tgtEl>
                                          <p:spTgt spid="4">
                                            <p:txEl>
                                              <p:pRg st="16" end="16"/>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4">
                                            <p:txEl>
                                              <p:pRg st="17" end="17"/>
                                            </p:txEl>
                                          </p:spTgt>
                                        </p:tgtEl>
                                        <p:attrNameLst>
                                          <p:attrName>style.visibility</p:attrName>
                                        </p:attrNameLst>
                                      </p:cBhvr>
                                      <p:to>
                                        <p:strVal val="visible"/>
                                      </p:to>
                                    </p:set>
                                    <p:animEffect transition="in" filter="fade">
                                      <p:cBhvr>
                                        <p:cTn id="77" dur="500"/>
                                        <p:tgtEl>
                                          <p:spTgt spid="4">
                                            <p:txEl>
                                              <p:pRg st="17" end="17"/>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4">
                                            <p:txEl>
                                              <p:pRg st="18" end="18"/>
                                            </p:txEl>
                                          </p:spTgt>
                                        </p:tgtEl>
                                        <p:attrNameLst>
                                          <p:attrName>style.visibility</p:attrName>
                                        </p:attrNameLst>
                                      </p:cBhvr>
                                      <p:to>
                                        <p:strVal val="visible"/>
                                      </p:to>
                                    </p:set>
                                    <p:animEffect transition="in" filter="fade">
                                      <p:cBhvr>
                                        <p:cTn id="82" dur="500"/>
                                        <p:tgtEl>
                                          <p:spTgt spid="4">
                                            <p:txEl>
                                              <p:pRg st="18" end="18"/>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4">
                                            <p:txEl>
                                              <p:pRg st="19" end="19"/>
                                            </p:txEl>
                                          </p:spTgt>
                                        </p:tgtEl>
                                        <p:attrNameLst>
                                          <p:attrName>style.visibility</p:attrName>
                                        </p:attrNameLst>
                                      </p:cBhvr>
                                      <p:to>
                                        <p:strVal val="visible"/>
                                      </p:to>
                                    </p:set>
                                    <p:animEffect transition="in" filter="fade">
                                      <p:cBhvr>
                                        <p:cTn id="87" dur="500"/>
                                        <p:tgtEl>
                                          <p:spTgt spid="4">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8970079" y="2465771"/>
            <a:ext cx="2793269" cy="864254"/>
          </a:xfrm>
          <a:prstGeom prst="rect">
            <a:avLst/>
          </a:prstGeom>
        </p:spPr>
      </p:pic>
      <p:pic>
        <p:nvPicPr>
          <p:cNvPr id="5" name="Picture 4"/>
          <p:cNvPicPr>
            <a:picLocks noChangeAspect="1"/>
          </p:cNvPicPr>
          <p:nvPr/>
        </p:nvPicPr>
        <p:blipFill>
          <a:blip r:embed="rId3"/>
          <a:stretch>
            <a:fillRect/>
          </a:stretch>
        </p:blipFill>
        <p:spPr>
          <a:xfrm>
            <a:off x="9645578" y="3323402"/>
            <a:ext cx="2213724" cy="1106862"/>
          </a:xfrm>
          <a:prstGeom prst="rect">
            <a:avLst/>
          </a:prstGeom>
        </p:spPr>
      </p:pic>
      <p:pic>
        <p:nvPicPr>
          <p:cNvPr id="1030" name="Picture 6" descr="Latest Oxford University admissions reveal progress on access | University  of Oxfor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41533" y="1175297"/>
            <a:ext cx="2021815" cy="133184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032" name="Picture 8" descr="Employment Opportunities Blantyre Telegraph News for Community Good caus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79852" y="4709097"/>
            <a:ext cx="2579450" cy="7878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BGS sub brand full logo.pdf"/>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90535" y="5775743"/>
            <a:ext cx="1601465" cy="960653"/>
          </a:xfrm>
          <a:prstGeom prst="rect">
            <a:avLst/>
          </a:prstGeom>
        </p:spPr>
      </p:pic>
      <p:sp>
        <p:nvSpPr>
          <p:cNvPr id="11" name="Rectangle 10"/>
          <p:cNvSpPr/>
          <p:nvPr/>
        </p:nvSpPr>
        <p:spPr>
          <a:xfrm>
            <a:off x="0" y="6093296"/>
            <a:ext cx="6948264" cy="432048"/>
          </a:xfrm>
          <a:prstGeom prst="rect">
            <a:avLst/>
          </a:prstGeom>
          <a:gradFill flip="none" rotWithShape="1">
            <a:gsLst>
              <a:gs pos="0">
                <a:srgbClr val="FF6600"/>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6600"/>
              </a:solidFill>
            </a:endParaRPr>
          </a:p>
        </p:txBody>
      </p:sp>
      <p:pic>
        <p:nvPicPr>
          <p:cNvPr id="12" name="Picture 11" descr="PPT-footer.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1520" y="6190704"/>
            <a:ext cx="3240000" cy="259200"/>
          </a:xfrm>
          <a:prstGeom prst="rect">
            <a:avLst/>
          </a:prstGeom>
        </p:spPr>
      </p:pic>
      <p:sp>
        <p:nvSpPr>
          <p:cNvPr id="13" name="Rectangle 12"/>
          <p:cNvSpPr/>
          <p:nvPr/>
        </p:nvSpPr>
        <p:spPr>
          <a:xfrm>
            <a:off x="0" y="0"/>
            <a:ext cx="12192000" cy="936104"/>
          </a:xfrm>
          <a:prstGeom prst="rect">
            <a:avLst/>
          </a:prstGeom>
          <a:solidFill>
            <a:srgbClr val="852B33"/>
          </a:solidFill>
          <a:ln>
            <a:noFill/>
          </a:ln>
          <a:effectLst>
            <a:outerShdw blurRad="254000" dist="63500" dir="5400000" algn="t" rotWithShape="0">
              <a:srgbClr val="FF6600">
                <a:alpha val="3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8" name="TextBox 7"/>
          <p:cNvSpPr txBox="1"/>
          <p:nvPr/>
        </p:nvSpPr>
        <p:spPr>
          <a:xfrm>
            <a:off x="251520" y="1175297"/>
            <a:ext cx="9028332" cy="707886"/>
          </a:xfrm>
          <a:prstGeom prst="rect">
            <a:avLst/>
          </a:prstGeom>
          <a:noFill/>
        </p:spPr>
        <p:txBody>
          <a:bodyPr wrap="square" rtlCol="0">
            <a:spAutoFit/>
          </a:bodyPr>
          <a:lstStyle/>
          <a:p>
            <a:r>
              <a:rPr lang="en-US" sz="4000" b="1" dirty="0"/>
              <a:t>Some University/subject specifics:</a:t>
            </a:r>
            <a:endParaRPr lang="en-GB" sz="4000" dirty="0"/>
          </a:p>
        </p:txBody>
      </p:sp>
      <p:graphicFrame>
        <p:nvGraphicFramePr>
          <p:cNvPr id="2" name="Table 1"/>
          <p:cNvGraphicFramePr>
            <a:graphicFrameLocks noGrp="1"/>
          </p:cNvGraphicFramePr>
          <p:nvPr>
            <p:extLst>
              <p:ext uri="{D42A27DB-BD31-4B8C-83A1-F6EECF244321}">
                <p14:modId xmlns:p14="http://schemas.microsoft.com/office/powerpoint/2010/main" val="1965315566"/>
              </p:ext>
            </p:extLst>
          </p:nvPr>
        </p:nvGraphicFramePr>
        <p:xfrm>
          <a:off x="306384" y="1939699"/>
          <a:ext cx="8567741" cy="3855720"/>
        </p:xfrm>
        <a:graphic>
          <a:graphicData uri="http://schemas.openxmlformats.org/drawingml/2006/table">
            <a:tbl>
              <a:tblPr firstRow="1" firstCol="1" bandRow="1">
                <a:tableStyleId>{5C22544A-7EE6-4342-B048-85BDC9FD1C3A}</a:tableStyleId>
              </a:tblPr>
              <a:tblGrid>
                <a:gridCol w="1785063">
                  <a:extLst>
                    <a:ext uri="{9D8B030D-6E8A-4147-A177-3AD203B41FA5}">
                      <a16:colId xmlns:a16="http://schemas.microsoft.com/office/drawing/2014/main" val="8858762"/>
                    </a:ext>
                  </a:extLst>
                </a:gridCol>
                <a:gridCol w="6782678">
                  <a:extLst>
                    <a:ext uri="{9D8B030D-6E8A-4147-A177-3AD203B41FA5}">
                      <a16:colId xmlns:a16="http://schemas.microsoft.com/office/drawing/2014/main" val="1882282119"/>
                    </a:ext>
                  </a:extLst>
                </a:gridCol>
              </a:tblGrid>
              <a:tr h="969132">
                <a:tc>
                  <a:txBody>
                    <a:bodyPr/>
                    <a:lstStyle/>
                    <a:p>
                      <a:pPr>
                        <a:lnSpc>
                          <a:spcPct val="107000"/>
                        </a:lnSpc>
                        <a:spcBef>
                          <a:spcPts val="400"/>
                        </a:spcBef>
                        <a:spcAft>
                          <a:spcPts val="400"/>
                        </a:spcAft>
                      </a:pPr>
                      <a:r>
                        <a:rPr lang="en-GB" sz="2000">
                          <a:effectLst/>
                        </a:rPr>
                        <a:t>Interested in Oxford or Cambridge</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400"/>
                        </a:spcBef>
                        <a:spcAft>
                          <a:spcPts val="400"/>
                        </a:spcAft>
                      </a:pPr>
                      <a:r>
                        <a:rPr lang="en-GB" sz="2000" b="0" dirty="0">
                          <a:solidFill>
                            <a:schemeClr val="tx1"/>
                          </a:solidFill>
                          <a:effectLst/>
                        </a:rPr>
                        <a:t>Students will need to be studying all A levels with at least two of these being facilitating subjects.  Lowest GCSE profile is usually 8 x GCSEs at grade 8.  A level predictions will need to be a minimum of A*AA (A*A*A for science courses).  Early deadline</a:t>
                      </a:r>
                      <a:endParaRPr lang="en-GB"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070481931"/>
                  </a:ext>
                </a:extLst>
              </a:tr>
              <a:tr h="724138">
                <a:tc>
                  <a:txBody>
                    <a:bodyPr/>
                    <a:lstStyle/>
                    <a:p>
                      <a:pPr>
                        <a:lnSpc>
                          <a:spcPct val="107000"/>
                        </a:lnSpc>
                        <a:spcBef>
                          <a:spcPts val="400"/>
                        </a:spcBef>
                        <a:spcAft>
                          <a:spcPts val="400"/>
                        </a:spcAft>
                      </a:pPr>
                      <a:r>
                        <a:rPr lang="en-GB" sz="2000">
                          <a:effectLst/>
                        </a:rPr>
                        <a:t>Medicine or Dentistry</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400"/>
                        </a:spcBef>
                        <a:spcAft>
                          <a:spcPts val="400"/>
                        </a:spcAft>
                      </a:pPr>
                      <a:r>
                        <a:rPr lang="en-GB" sz="2000" dirty="0">
                          <a:effectLst/>
                        </a:rPr>
                        <a:t>As above except minimum predictions can be AAA.  Must have Chemistry, usually Biology and ideally Maths.  Should be signed up to The Medic Portal and be aware of the UCAT/early deadline requirement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3749486"/>
                  </a:ext>
                </a:extLst>
              </a:tr>
              <a:tr h="479146">
                <a:tc>
                  <a:txBody>
                    <a:bodyPr/>
                    <a:lstStyle/>
                    <a:p>
                      <a:pPr>
                        <a:lnSpc>
                          <a:spcPct val="107000"/>
                        </a:lnSpc>
                        <a:spcBef>
                          <a:spcPts val="400"/>
                        </a:spcBef>
                        <a:spcAft>
                          <a:spcPts val="400"/>
                        </a:spcAft>
                      </a:pPr>
                      <a:r>
                        <a:rPr lang="en-GB" sz="2000">
                          <a:effectLst/>
                        </a:rPr>
                        <a:t>Physiotherapy</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400"/>
                        </a:spcBef>
                        <a:spcAft>
                          <a:spcPts val="400"/>
                        </a:spcAft>
                      </a:pPr>
                      <a:r>
                        <a:rPr lang="en-GB" sz="2000">
                          <a:effectLst/>
                        </a:rPr>
                        <a:t>AAB/136 profile, including B in Biology – Applied Science may be accepted if Distinction in at least one Biology unit.  Highly oversubscribed</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74119104"/>
                  </a:ext>
                </a:extLst>
              </a:tr>
              <a:tr h="234152">
                <a:tc>
                  <a:txBody>
                    <a:bodyPr/>
                    <a:lstStyle/>
                    <a:p>
                      <a:pPr>
                        <a:lnSpc>
                          <a:spcPct val="107000"/>
                        </a:lnSpc>
                        <a:spcBef>
                          <a:spcPts val="400"/>
                        </a:spcBef>
                        <a:spcAft>
                          <a:spcPts val="400"/>
                        </a:spcAft>
                      </a:pPr>
                      <a:r>
                        <a:rPr lang="en-GB" sz="2000">
                          <a:effectLst/>
                        </a:rPr>
                        <a:t>Optometry</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400"/>
                        </a:spcBef>
                        <a:spcAft>
                          <a:spcPts val="400"/>
                        </a:spcAft>
                      </a:pPr>
                      <a:r>
                        <a:rPr lang="en-GB" sz="2000" dirty="0">
                          <a:effectLst/>
                        </a:rPr>
                        <a:t>AAB/136 profile - requires 2 pure sciences (Bi, </a:t>
                      </a:r>
                      <a:r>
                        <a:rPr lang="en-GB" sz="2000" dirty="0" err="1">
                          <a:effectLst/>
                        </a:rPr>
                        <a:t>Ch</a:t>
                      </a:r>
                      <a:r>
                        <a:rPr lang="en-GB" sz="2000" dirty="0">
                          <a:effectLst/>
                        </a:rPr>
                        <a:t>, </a:t>
                      </a:r>
                      <a:r>
                        <a:rPr lang="en-GB" sz="2000" dirty="0" err="1">
                          <a:effectLst/>
                        </a:rPr>
                        <a:t>Ph</a:t>
                      </a:r>
                      <a:r>
                        <a:rPr lang="en-GB" sz="2000" dirty="0">
                          <a:effectLst/>
                        </a:rPr>
                        <a:t> or Maths)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52100985"/>
                  </a:ext>
                </a:extLst>
              </a:tr>
            </a:tbl>
          </a:graphicData>
        </a:graphic>
      </p:graphicFrame>
      <p:sp>
        <p:nvSpPr>
          <p:cNvPr id="14" name="Title 1">
            <a:extLst>
              <a:ext uri="{FF2B5EF4-FFF2-40B4-BE49-F238E27FC236}">
                <a16:creationId xmlns:a16="http://schemas.microsoft.com/office/drawing/2014/main" id="{5FE6C2A0-1FDC-438B-BF1A-65137990E0FB}"/>
              </a:ext>
            </a:extLst>
          </p:cNvPr>
          <p:cNvSpPr txBox="1">
            <a:spLocks/>
          </p:cNvSpPr>
          <p:nvPr/>
        </p:nvSpPr>
        <p:spPr>
          <a:xfrm>
            <a:off x="431321" y="-130076"/>
            <a:ext cx="11332027"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solidFill>
                  <a:schemeClr val="bg1"/>
                </a:solidFill>
              </a:rPr>
              <a:t>Post 18 Options</a:t>
            </a:r>
          </a:p>
        </p:txBody>
      </p:sp>
    </p:spTree>
    <p:extLst>
      <p:ext uri="{BB962C8B-B14F-4D97-AF65-F5344CB8AC3E}">
        <p14:creationId xmlns:p14="http://schemas.microsoft.com/office/powerpoint/2010/main" val="133768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8970079" y="2465771"/>
            <a:ext cx="2793269" cy="864254"/>
          </a:xfrm>
          <a:prstGeom prst="rect">
            <a:avLst/>
          </a:prstGeom>
        </p:spPr>
      </p:pic>
      <p:pic>
        <p:nvPicPr>
          <p:cNvPr id="5" name="Picture 4"/>
          <p:cNvPicPr>
            <a:picLocks noChangeAspect="1"/>
          </p:cNvPicPr>
          <p:nvPr/>
        </p:nvPicPr>
        <p:blipFill>
          <a:blip r:embed="rId3"/>
          <a:stretch>
            <a:fillRect/>
          </a:stretch>
        </p:blipFill>
        <p:spPr>
          <a:xfrm>
            <a:off x="9645578" y="3323402"/>
            <a:ext cx="2213724" cy="1106862"/>
          </a:xfrm>
          <a:prstGeom prst="rect">
            <a:avLst/>
          </a:prstGeom>
        </p:spPr>
      </p:pic>
      <p:pic>
        <p:nvPicPr>
          <p:cNvPr id="1030" name="Picture 6" descr="Latest Oxford University admissions reveal progress on access | University  of Oxfor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41533" y="1175297"/>
            <a:ext cx="2021815" cy="133184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032" name="Picture 8" descr="Employment Opportunities Blantyre Telegraph News for Community Good caus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79852" y="4709097"/>
            <a:ext cx="2579450" cy="7878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BGS sub brand full logo.pdf"/>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90535" y="5775743"/>
            <a:ext cx="1601465" cy="960653"/>
          </a:xfrm>
          <a:prstGeom prst="rect">
            <a:avLst/>
          </a:prstGeom>
        </p:spPr>
      </p:pic>
      <p:sp>
        <p:nvSpPr>
          <p:cNvPr id="11" name="Rectangle 10"/>
          <p:cNvSpPr/>
          <p:nvPr/>
        </p:nvSpPr>
        <p:spPr>
          <a:xfrm>
            <a:off x="0" y="6093296"/>
            <a:ext cx="6948264" cy="432048"/>
          </a:xfrm>
          <a:prstGeom prst="rect">
            <a:avLst/>
          </a:prstGeom>
          <a:gradFill flip="none" rotWithShape="1">
            <a:gsLst>
              <a:gs pos="0">
                <a:srgbClr val="FF6600"/>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6600"/>
              </a:solidFill>
            </a:endParaRPr>
          </a:p>
        </p:txBody>
      </p:sp>
      <p:pic>
        <p:nvPicPr>
          <p:cNvPr id="12" name="Picture 11" descr="PPT-footer.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1520" y="6190704"/>
            <a:ext cx="3240000" cy="259200"/>
          </a:xfrm>
          <a:prstGeom prst="rect">
            <a:avLst/>
          </a:prstGeom>
        </p:spPr>
      </p:pic>
      <p:sp>
        <p:nvSpPr>
          <p:cNvPr id="13" name="Rectangle 12"/>
          <p:cNvSpPr/>
          <p:nvPr/>
        </p:nvSpPr>
        <p:spPr>
          <a:xfrm>
            <a:off x="0" y="0"/>
            <a:ext cx="12192000" cy="936104"/>
          </a:xfrm>
          <a:prstGeom prst="rect">
            <a:avLst/>
          </a:prstGeom>
          <a:solidFill>
            <a:srgbClr val="852B33"/>
          </a:solidFill>
          <a:ln>
            <a:noFill/>
          </a:ln>
          <a:effectLst>
            <a:outerShdw blurRad="254000" dist="63500" dir="5400000" algn="t" rotWithShape="0">
              <a:srgbClr val="FF6600">
                <a:alpha val="3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8" name="TextBox 7"/>
          <p:cNvSpPr txBox="1"/>
          <p:nvPr/>
        </p:nvSpPr>
        <p:spPr>
          <a:xfrm>
            <a:off x="251520" y="1175297"/>
            <a:ext cx="9028332" cy="707886"/>
          </a:xfrm>
          <a:prstGeom prst="rect">
            <a:avLst/>
          </a:prstGeom>
          <a:noFill/>
        </p:spPr>
        <p:txBody>
          <a:bodyPr wrap="square" rtlCol="0">
            <a:spAutoFit/>
          </a:bodyPr>
          <a:lstStyle/>
          <a:p>
            <a:r>
              <a:rPr lang="en-US" sz="4000" b="1" dirty="0"/>
              <a:t>Some University/Subject Specifics:</a:t>
            </a:r>
            <a:endParaRPr lang="en-GB" sz="4000" dirty="0"/>
          </a:p>
        </p:txBody>
      </p:sp>
      <p:graphicFrame>
        <p:nvGraphicFramePr>
          <p:cNvPr id="3" name="Table 2"/>
          <p:cNvGraphicFramePr>
            <a:graphicFrameLocks noGrp="1"/>
          </p:cNvGraphicFramePr>
          <p:nvPr>
            <p:extLst>
              <p:ext uri="{D42A27DB-BD31-4B8C-83A1-F6EECF244321}">
                <p14:modId xmlns:p14="http://schemas.microsoft.com/office/powerpoint/2010/main" val="1479409395"/>
              </p:ext>
            </p:extLst>
          </p:nvPr>
        </p:nvGraphicFramePr>
        <p:xfrm>
          <a:off x="251520" y="2118227"/>
          <a:ext cx="8567741" cy="2225040"/>
        </p:xfrm>
        <a:graphic>
          <a:graphicData uri="http://schemas.openxmlformats.org/drawingml/2006/table">
            <a:tbl>
              <a:tblPr firstRow="1" firstCol="1" bandRow="1">
                <a:tableStyleId>{5C22544A-7EE6-4342-B048-85BDC9FD1C3A}</a:tableStyleId>
              </a:tblPr>
              <a:tblGrid>
                <a:gridCol w="1477689">
                  <a:extLst>
                    <a:ext uri="{9D8B030D-6E8A-4147-A177-3AD203B41FA5}">
                      <a16:colId xmlns:a16="http://schemas.microsoft.com/office/drawing/2014/main" val="417290693"/>
                    </a:ext>
                  </a:extLst>
                </a:gridCol>
                <a:gridCol w="7090052">
                  <a:extLst>
                    <a:ext uri="{9D8B030D-6E8A-4147-A177-3AD203B41FA5}">
                      <a16:colId xmlns:a16="http://schemas.microsoft.com/office/drawing/2014/main" val="834902866"/>
                    </a:ext>
                  </a:extLst>
                </a:gridCol>
              </a:tblGrid>
              <a:tr h="724138">
                <a:tc>
                  <a:txBody>
                    <a:bodyPr/>
                    <a:lstStyle/>
                    <a:p>
                      <a:pPr>
                        <a:lnSpc>
                          <a:spcPct val="107000"/>
                        </a:lnSpc>
                        <a:spcBef>
                          <a:spcPts val="400"/>
                        </a:spcBef>
                        <a:spcAft>
                          <a:spcPts val="400"/>
                        </a:spcAft>
                      </a:pPr>
                      <a:r>
                        <a:rPr lang="en-GB" sz="2000" dirty="0">
                          <a:effectLst/>
                        </a:rPr>
                        <a:t>Midwifery</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400"/>
                        </a:spcBef>
                        <a:spcAft>
                          <a:spcPts val="400"/>
                        </a:spcAft>
                      </a:pPr>
                      <a:r>
                        <a:rPr lang="en-GB" sz="2000" b="0" dirty="0">
                          <a:solidFill>
                            <a:schemeClr val="tx1"/>
                          </a:solidFill>
                          <a:effectLst/>
                        </a:rPr>
                        <a:t>ABB/128 profile – Applied Science/Health &amp; Social care accepted but highly oversubscribed so most students will be predicted higher than the minimum entry requirements</a:t>
                      </a:r>
                      <a:endParaRPr lang="en-GB"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2805089576"/>
                  </a:ext>
                </a:extLst>
              </a:tr>
              <a:tr h="479146">
                <a:tc>
                  <a:txBody>
                    <a:bodyPr/>
                    <a:lstStyle/>
                    <a:p>
                      <a:pPr>
                        <a:lnSpc>
                          <a:spcPct val="107000"/>
                        </a:lnSpc>
                        <a:spcBef>
                          <a:spcPts val="400"/>
                        </a:spcBef>
                        <a:spcAft>
                          <a:spcPts val="400"/>
                        </a:spcAft>
                      </a:pPr>
                      <a:r>
                        <a:rPr lang="en-GB" sz="2000">
                          <a:effectLst/>
                        </a:rPr>
                        <a:t>Pharmacy</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400"/>
                        </a:spcBef>
                        <a:spcAft>
                          <a:spcPts val="400"/>
                        </a:spcAft>
                      </a:pPr>
                      <a:r>
                        <a:rPr lang="en-GB" sz="2000" dirty="0">
                          <a:effectLst/>
                        </a:rPr>
                        <a:t>ABB/128 profile - requires </a:t>
                      </a:r>
                      <a:r>
                        <a:rPr lang="en-GB" sz="2000" dirty="0" err="1">
                          <a:effectLst/>
                        </a:rPr>
                        <a:t>Ch</a:t>
                      </a:r>
                      <a:r>
                        <a:rPr lang="en-GB" sz="2000" dirty="0">
                          <a:effectLst/>
                        </a:rPr>
                        <a:t> or Bi and one other science (Psychology may be counted as a science in this instance)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74346165"/>
                  </a:ext>
                </a:extLst>
              </a:tr>
              <a:tr h="234152">
                <a:tc>
                  <a:txBody>
                    <a:bodyPr/>
                    <a:lstStyle/>
                    <a:p>
                      <a:pPr>
                        <a:lnSpc>
                          <a:spcPct val="107000"/>
                        </a:lnSpc>
                        <a:spcBef>
                          <a:spcPts val="400"/>
                        </a:spcBef>
                        <a:spcAft>
                          <a:spcPts val="400"/>
                        </a:spcAft>
                      </a:pPr>
                      <a:r>
                        <a:rPr lang="en-GB" sz="2000">
                          <a:effectLst/>
                        </a:rPr>
                        <a:t>Radiography</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400"/>
                        </a:spcBef>
                        <a:spcAft>
                          <a:spcPts val="400"/>
                        </a:spcAft>
                      </a:pPr>
                      <a:r>
                        <a:rPr lang="en-GB" sz="2000" dirty="0">
                          <a:effectLst/>
                        </a:rPr>
                        <a:t>ABB/128 profile – to include a science or Maths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5740572"/>
                  </a:ext>
                </a:extLst>
              </a:tr>
              <a:tr h="234152">
                <a:tc>
                  <a:txBody>
                    <a:bodyPr/>
                    <a:lstStyle/>
                    <a:p>
                      <a:pPr>
                        <a:lnSpc>
                          <a:spcPct val="107000"/>
                        </a:lnSpc>
                        <a:spcBef>
                          <a:spcPts val="400"/>
                        </a:spcBef>
                        <a:spcAft>
                          <a:spcPts val="400"/>
                        </a:spcAft>
                      </a:pPr>
                      <a:r>
                        <a:rPr lang="en-GB" sz="2000">
                          <a:effectLst/>
                        </a:rPr>
                        <a:t>Nursing</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Bef>
                          <a:spcPts val="400"/>
                        </a:spcBef>
                        <a:spcAft>
                          <a:spcPts val="400"/>
                        </a:spcAft>
                      </a:pPr>
                      <a:r>
                        <a:rPr lang="en-GB" sz="2000" dirty="0">
                          <a:effectLst/>
                        </a:rPr>
                        <a:t>BBC/112 profile – no specific subjects specified</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70346139"/>
                  </a:ext>
                </a:extLst>
              </a:tr>
            </a:tbl>
          </a:graphicData>
        </a:graphic>
      </p:graphicFrame>
      <p:sp>
        <p:nvSpPr>
          <p:cNvPr id="14" name="Title 1">
            <a:extLst>
              <a:ext uri="{FF2B5EF4-FFF2-40B4-BE49-F238E27FC236}">
                <a16:creationId xmlns:a16="http://schemas.microsoft.com/office/drawing/2014/main" id="{58601282-FB1B-4302-A8AA-A6919B1651EA}"/>
              </a:ext>
            </a:extLst>
          </p:cNvPr>
          <p:cNvSpPr txBox="1">
            <a:spLocks/>
          </p:cNvSpPr>
          <p:nvPr/>
        </p:nvSpPr>
        <p:spPr>
          <a:xfrm>
            <a:off x="431321" y="-130076"/>
            <a:ext cx="11332027"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solidFill>
                  <a:schemeClr val="bg1"/>
                </a:solidFill>
              </a:rPr>
              <a:t>Post 18 Options</a:t>
            </a:r>
          </a:p>
        </p:txBody>
      </p:sp>
    </p:spTree>
    <p:extLst>
      <p:ext uri="{BB962C8B-B14F-4D97-AF65-F5344CB8AC3E}">
        <p14:creationId xmlns:p14="http://schemas.microsoft.com/office/powerpoint/2010/main" val="398706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8970079" y="2465771"/>
            <a:ext cx="2793269" cy="864254"/>
          </a:xfrm>
          <a:prstGeom prst="rect">
            <a:avLst/>
          </a:prstGeom>
        </p:spPr>
      </p:pic>
      <p:pic>
        <p:nvPicPr>
          <p:cNvPr id="5" name="Picture 4"/>
          <p:cNvPicPr>
            <a:picLocks noChangeAspect="1"/>
          </p:cNvPicPr>
          <p:nvPr/>
        </p:nvPicPr>
        <p:blipFill>
          <a:blip r:embed="rId3"/>
          <a:stretch>
            <a:fillRect/>
          </a:stretch>
        </p:blipFill>
        <p:spPr>
          <a:xfrm>
            <a:off x="9645578" y="3323402"/>
            <a:ext cx="2213724" cy="1106862"/>
          </a:xfrm>
          <a:prstGeom prst="rect">
            <a:avLst/>
          </a:prstGeom>
        </p:spPr>
      </p:pic>
      <p:pic>
        <p:nvPicPr>
          <p:cNvPr id="1030" name="Picture 6" descr="Latest Oxford University admissions reveal progress on access | University  of Oxfor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41533" y="1175297"/>
            <a:ext cx="2021815" cy="133184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032" name="Picture 8" descr="Employment Opportunities Blantyre Telegraph News for Community Good caus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79852" y="4709097"/>
            <a:ext cx="2579450" cy="7878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BGS sub brand full logo.pdf"/>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90535" y="5775743"/>
            <a:ext cx="1601465" cy="960653"/>
          </a:xfrm>
          <a:prstGeom prst="rect">
            <a:avLst/>
          </a:prstGeom>
        </p:spPr>
      </p:pic>
      <p:sp>
        <p:nvSpPr>
          <p:cNvPr id="11" name="Rectangle 10"/>
          <p:cNvSpPr/>
          <p:nvPr/>
        </p:nvSpPr>
        <p:spPr>
          <a:xfrm>
            <a:off x="0" y="6093296"/>
            <a:ext cx="6948264" cy="432048"/>
          </a:xfrm>
          <a:prstGeom prst="rect">
            <a:avLst/>
          </a:prstGeom>
          <a:gradFill flip="none" rotWithShape="1">
            <a:gsLst>
              <a:gs pos="0">
                <a:srgbClr val="FF6600"/>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6600"/>
              </a:solidFill>
            </a:endParaRPr>
          </a:p>
        </p:txBody>
      </p:sp>
      <p:pic>
        <p:nvPicPr>
          <p:cNvPr id="12" name="Picture 11" descr="PPT-footer.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1520" y="6190704"/>
            <a:ext cx="3240000" cy="259200"/>
          </a:xfrm>
          <a:prstGeom prst="rect">
            <a:avLst/>
          </a:prstGeom>
        </p:spPr>
      </p:pic>
      <p:sp>
        <p:nvSpPr>
          <p:cNvPr id="13" name="Rectangle 12"/>
          <p:cNvSpPr/>
          <p:nvPr/>
        </p:nvSpPr>
        <p:spPr>
          <a:xfrm>
            <a:off x="0" y="0"/>
            <a:ext cx="12192000" cy="936104"/>
          </a:xfrm>
          <a:prstGeom prst="rect">
            <a:avLst/>
          </a:prstGeom>
          <a:solidFill>
            <a:srgbClr val="852B33"/>
          </a:solidFill>
          <a:ln>
            <a:noFill/>
          </a:ln>
          <a:effectLst>
            <a:outerShdw blurRad="254000" dist="63500" dir="5400000" algn="t" rotWithShape="0">
              <a:srgbClr val="FF6600">
                <a:alpha val="3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8" name="TextBox 7"/>
          <p:cNvSpPr txBox="1"/>
          <p:nvPr/>
        </p:nvSpPr>
        <p:spPr>
          <a:xfrm>
            <a:off x="251520" y="1175297"/>
            <a:ext cx="9028332" cy="707886"/>
          </a:xfrm>
          <a:prstGeom prst="rect">
            <a:avLst/>
          </a:prstGeom>
          <a:noFill/>
        </p:spPr>
        <p:txBody>
          <a:bodyPr wrap="square" rtlCol="0">
            <a:spAutoFit/>
          </a:bodyPr>
          <a:lstStyle/>
          <a:p>
            <a:r>
              <a:rPr lang="en-US" sz="4000" b="1" dirty="0"/>
              <a:t>Some University/Subject Specifics:</a:t>
            </a:r>
            <a:endParaRPr lang="en-GB" sz="4000" dirty="0"/>
          </a:p>
        </p:txBody>
      </p:sp>
      <p:sp>
        <p:nvSpPr>
          <p:cNvPr id="2" name="TextBox 1"/>
          <p:cNvSpPr txBox="1"/>
          <p:nvPr/>
        </p:nvSpPr>
        <p:spPr>
          <a:xfrm>
            <a:off x="330740" y="2101174"/>
            <a:ext cx="8754894" cy="3970318"/>
          </a:xfrm>
          <a:prstGeom prst="rect">
            <a:avLst/>
          </a:prstGeom>
          <a:noFill/>
        </p:spPr>
        <p:txBody>
          <a:bodyPr wrap="square" rtlCol="0">
            <a:spAutoFit/>
          </a:bodyPr>
          <a:lstStyle/>
          <a:p>
            <a:r>
              <a:rPr lang="en-US" sz="2800" dirty="0"/>
              <a:t>IMPORTANT:</a:t>
            </a:r>
          </a:p>
          <a:p>
            <a:endParaRPr lang="en-US" sz="2800" dirty="0"/>
          </a:p>
          <a:p>
            <a:r>
              <a:rPr lang="en-US" sz="2800" dirty="0"/>
              <a:t>When looking through entry requirements – check beyond the headlines!!!</a:t>
            </a:r>
          </a:p>
          <a:p>
            <a:endParaRPr lang="en-US" sz="2800" dirty="0"/>
          </a:p>
          <a:p>
            <a:r>
              <a:rPr lang="en-US" sz="2800" dirty="0"/>
              <a:t>For example:</a:t>
            </a:r>
          </a:p>
          <a:p>
            <a:endParaRPr lang="en-US" sz="2800" dirty="0"/>
          </a:p>
          <a:p>
            <a:r>
              <a:rPr lang="en-US" sz="2800" dirty="0">
                <a:hlinkClick r:id="rId8"/>
              </a:rPr>
              <a:t>Pharmacy at Bradford University</a:t>
            </a:r>
            <a:endParaRPr lang="en-US" sz="2800" dirty="0"/>
          </a:p>
          <a:p>
            <a:endParaRPr lang="en-US" sz="2800" dirty="0"/>
          </a:p>
        </p:txBody>
      </p:sp>
      <p:sp>
        <p:nvSpPr>
          <p:cNvPr id="14" name="Title 1">
            <a:extLst>
              <a:ext uri="{FF2B5EF4-FFF2-40B4-BE49-F238E27FC236}">
                <a16:creationId xmlns:a16="http://schemas.microsoft.com/office/drawing/2014/main" id="{2560036D-4F53-40AB-9351-C912EFE2AA1E}"/>
              </a:ext>
            </a:extLst>
          </p:cNvPr>
          <p:cNvSpPr txBox="1">
            <a:spLocks/>
          </p:cNvSpPr>
          <p:nvPr/>
        </p:nvSpPr>
        <p:spPr>
          <a:xfrm>
            <a:off x="431321" y="-130076"/>
            <a:ext cx="11332027"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solidFill>
                  <a:schemeClr val="bg1"/>
                </a:solidFill>
              </a:rPr>
              <a:t>Post 18 Options</a:t>
            </a:r>
          </a:p>
        </p:txBody>
      </p:sp>
    </p:spTree>
    <p:extLst>
      <p:ext uri="{BB962C8B-B14F-4D97-AF65-F5344CB8AC3E}">
        <p14:creationId xmlns:p14="http://schemas.microsoft.com/office/powerpoint/2010/main" val="126334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8970079" y="2465771"/>
            <a:ext cx="2793269" cy="864254"/>
          </a:xfrm>
          <a:prstGeom prst="rect">
            <a:avLst/>
          </a:prstGeom>
        </p:spPr>
      </p:pic>
      <p:pic>
        <p:nvPicPr>
          <p:cNvPr id="5" name="Picture 4"/>
          <p:cNvPicPr>
            <a:picLocks noChangeAspect="1"/>
          </p:cNvPicPr>
          <p:nvPr/>
        </p:nvPicPr>
        <p:blipFill>
          <a:blip r:embed="rId3"/>
          <a:stretch>
            <a:fillRect/>
          </a:stretch>
        </p:blipFill>
        <p:spPr>
          <a:xfrm>
            <a:off x="9645578" y="3323402"/>
            <a:ext cx="2213724" cy="1106862"/>
          </a:xfrm>
          <a:prstGeom prst="rect">
            <a:avLst/>
          </a:prstGeom>
        </p:spPr>
      </p:pic>
      <p:pic>
        <p:nvPicPr>
          <p:cNvPr id="1030" name="Picture 6" descr="Latest Oxford University admissions reveal progress on access | University  of Oxfor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41533" y="1175297"/>
            <a:ext cx="2021815" cy="133184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032" name="Picture 8" descr="Employment Opportunities Blantyre Telegraph News for Community Good caus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79852" y="4709097"/>
            <a:ext cx="2579450" cy="7878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BGS sub brand full logo.pdf"/>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90535" y="5775743"/>
            <a:ext cx="1601465" cy="960653"/>
          </a:xfrm>
          <a:prstGeom prst="rect">
            <a:avLst/>
          </a:prstGeom>
        </p:spPr>
      </p:pic>
      <p:sp>
        <p:nvSpPr>
          <p:cNvPr id="11" name="Rectangle 10"/>
          <p:cNvSpPr/>
          <p:nvPr/>
        </p:nvSpPr>
        <p:spPr>
          <a:xfrm>
            <a:off x="0" y="6133596"/>
            <a:ext cx="6948264" cy="432048"/>
          </a:xfrm>
          <a:prstGeom prst="rect">
            <a:avLst/>
          </a:prstGeom>
          <a:gradFill flip="none" rotWithShape="1">
            <a:gsLst>
              <a:gs pos="0">
                <a:srgbClr val="FF6600"/>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6600"/>
              </a:solidFill>
            </a:endParaRPr>
          </a:p>
        </p:txBody>
      </p:sp>
      <p:pic>
        <p:nvPicPr>
          <p:cNvPr id="12" name="Picture 11" descr="PPT-footer.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1520" y="6190704"/>
            <a:ext cx="3240000" cy="259200"/>
          </a:xfrm>
          <a:prstGeom prst="rect">
            <a:avLst/>
          </a:prstGeom>
        </p:spPr>
      </p:pic>
      <p:sp>
        <p:nvSpPr>
          <p:cNvPr id="13" name="Rectangle 12"/>
          <p:cNvSpPr/>
          <p:nvPr/>
        </p:nvSpPr>
        <p:spPr>
          <a:xfrm>
            <a:off x="0" y="0"/>
            <a:ext cx="12192000" cy="936104"/>
          </a:xfrm>
          <a:prstGeom prst="rect">
            <a:avLst/>
          </a:prstGeom>
          <a:solidFill>
            <a:srgbClr val="852B33"/>
          </a:solidFill>
          <a:ln>
            <a:noFill/>
          </a:ln>
          <a:effectLst>
            <a:outerShdw blurRad="254000" dist="63500" dir="5400000" algn="t" rotWithShape="0">
              <a:srgbClr val="FF6600">
                <a:alpha val="3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8" name="TextBox 7"/>
          <p:cNvSpPr txBox="1"/>
          <p:nvPr/>
        </p:nvSpPr>
        <p:spPr>
          <a:xfrm>
            <a:off x="251520" y="1175297"/>
            <a:ext cx="9028332" cy="3754874"/>
          </a:xfrm>
          <a:prstGeom prst="rect">
            <a:avLst/>
          </a:prstGeom>
          <a:noFill/>
        </p:spPr>
        <p:txBody>
          <a:bodyPr wrap="square" rtlCol="0">
            <a:spAutoFit/>
          </a:bodyPr>
          <a:lstStyle/>
          <a:p>
            <a:r>
              <a:rPr lang="en-US" sz="4400" dirty="0"/>
              <a:t>Contextual Offers:</a:t>
            </a:r>
          </a:p>
          <a:p>
            <a:endParaRPr lang="en-US" sz="4400"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US" sz="4400" dirty="0"/>
          </a:p>
          <a:p>
            <a:endParaRPr lang="en-US" sz="4400" dirty="0"/>
          </a:p>
          <a:p>
            <a:r>
              <a:rPr lang="en-US" sz="4400" dirty="0"/>
              <a:t>	</a:t>
            </a:r>
            <a:endParaRPr lang="en-GB" sz="4400" i="1" dirty="0"/>
          </a:p>
        </p:txBody>
      </p:sp>
      <p:sp>
        <p:nvSpPr>
          <p:cNvPr id="3" name="Rectangle 2"/>
          <p:cNvSpPr/>
          <p:nvPr/>
        </p:nvSpPr>
        <p:spPr>
          <a:xfrm>
            <a:off x="251519" y="1955415"/>
            <a:ext cx="8622605" cy="1477328"/>
          </a:xfrm>
          <a:prstGeom prst="rect">
            <a:avLst/>
          </a:prstGeom>
        </p:spPr>
        <p:txBody>
          <a:bodyPr wrap="square">
            <a:spAutoFit/>
          </a:bodyPr>
          <a:lstStyle/>
          <a:p>
            <a:r>
              <a:rPr lang="en-US" dirty="0"/>
              <a:t>Contextual offers are when universities take into account applicants’ personal circumstances before making an offer. For example: </a:t>
            </a:r>
            <a:r>
              <a:rPr lang="en-US" dirty="0">
                <a:hlinkClick r:id="rId8"/>
              </a:rPr>
              <a:t>Access to Leeds</a:t>
            </a:r>
            <a:endParaRPr lang="en-US" dirty="0"/>
          </a:p>
          <a:p>
            <a:r>
              <a:rPr lang="en-US" dirty="0"/>
              <a:t> </a:t>
            </a:r>
          </a:p>
          <a:p>
            <a:r>
              <a:rPr lang="en-US" dirty="0"/>
              <a:t>For example, a university’s normal entry requirements might be ABB at A-Level, but if a student meets certain criteria they will lower the requirements to something like BBC. </a:t>
            </a:r>
            <a:endParaRPr lang="en-GB" dirty="0"/>
          </a:p>
        </p:txBody>
      </p:sp>
      <p:sp>
        <p:nvSpPr>
          <p:cNvPr id="4" name="Rectangle 3"/>
          <p:cNvSpPr/>
          <p:nvPr/>
        </p:nvSpPr>
        <p:spPr>
          <a:xfrm>
            <a:off x="251519" y="3511949"/>
            <a:ext cx="8988332" cy="2554545"/>
          </a:xfrm>
          <a:prstGeom prst="rect">
            <a:avLst/>
          </a:prstGeom>
        </p:spPr>
        <p:txBody>
          <a:bodyPr wrap="square">
            <a:spAutoFit/>
          </a:bodyPr>
          <a:lstStyle/>
          <a:p>
            <a:r>
              <a:rPr lang="en-US" sz="2000" dirty="0"/>
              <a:t>Some criteria for a contextual offer:</a:t>
            </a:r>
          </a:p>
          <a:p>
            <a:r>
              <a:rPr lang="en-US" sz="1400" dirty="0"/>
              <a:t>You have a disability</a:t>
            </a:r>
          </a:p>
          <a:p>
            <a:r>
              <a:rPr lang="en-US" sz="1400" dirty="0"/>
              <a:t>You’re a young </a:t>
            </a:r>
            <a:r>
              <a:rPr lang="en-US" sz="1400" dirty="0" err="1"/>
              <a:t>carer</a:t>
            </a:r>
            <a:endParaRPr lang="en-US" sz="1400" dirty="0"/>
          </a:p>
          <a:p>
            <a:r>
              <a:rPr lang="en-US" sz="1400" dirty="0"/>
              <a:t>You’ve had your educational studies hindered by circumstances in your personal, social or domestic life </a:t>
            </a:r>
          </a:p>
          <a:p>
            <a:r>
              <a:rPr lang="en-US" sz="1400" dirty="0"/>
              <a:t>You’ve been separated from your family</a:t>
            </a:r>
          </a:p>
          <a:p>
            <a:r>
              <a:rPr lang="en-US" sz="1400" dirty="0"/>
              <a:t>You’re applying from an eligible school, lower than National Averages (Not BGS, but you may have been at one previously). </a:t>
            </a:r>
          </a:p>
          <a:p>
            <a:r>
              <a:rPr lang="en-US" sz="1400" dirty="0"/>
              <a:t>You’ve spent time in local authority care</a:t>
            </a:r>
          </a:p>
          <a:p>
            <a:r>
              <a:rPr lang="en-US" sz="1400" dirty="0"/>
              <a:t>You’re a refugee </a:t>
            </a:r>
          </a:p>
          <a:p>
            <a:r>
              <a:rPr lang="en-US" sz="1400" dirty="0"/>
              <a:t>You’re a first generation Higher Education attendee (you’re the first in your family to attend higher education)</a:t>
            </a:r>
          </a:p>
          <a:p>
            <a:r>
              <a:rPr lang="en-US" sz="1400" dirty="0"/>
              <a:t>You’re entitled to the 16-19 bursary or free school meals</a:t>
            </a:r>
          </a:p>
        </p:txBody>
      </p:sp>
      <p:sp>
        <p:nvSpPr>
          <p:cNvPr id="14" name="Title 1">
            <a:extLst>
              <a:ext uri="{FF2B5EF4-FFF2-40B4-BE49-F238E27FC236}">
                <a16:creationId xmlns:a16="http://schemas.microsoft.com/office/drawing/2014/main" id="{680387F9-1016-4805-A4A6-6FCC7F6F43FE}"/>
              </a:ext>
            </a:extLst>
          </p:cNvPr>
          <p:cNvSpPr txBox="1">
            <a:spLocks/>
          </p:cNvSpPr>
          <p:nvPr/>
        </p:nvSpPr>
        <p:spPr>
          <a:xfrm>
            <a:off x="431321" y="-130076"/>
            <a:ext cx="11332027"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solidFill>
                  <a:schemeClr val="bg1"/>
                </a:solidFill>
              </a:rPr>
              <a:t>Post 18 Options</a:t>
            </a:r>
          </a:p>
        </p:txBody>
      </p:sp>
    </p:spTree>
    <p:extLst>
      <p:ext uri="{BB962C8B-B14F-4D97-AF65-F5344CB8AC3E}">
        <p14:creationId xmlns:p14="http://schemas.microsoft.com/office/powerpoint/2010/main" val="296080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5" end="5"/>
                                            </p:txEl>
                                          </p:spTgt>
                                        </p:tgtEl>
                                        <p:attrNameLst>
                                          <p:attrName>style.visibility</p:attrName>
                                        </p:attrNameLst>
                                      </p:cBhvr>
                                      <p:to>
                                        <p:strVal val="visible"/>
                                      </p:to>
                                    </p:set>
                                    <p:animEffect transition="in" filter="fade">
                                      <p:cBhvr>
                                        <p:cTn id="7" dur="500"/>
                                        <p:tgtEl>
                                          <p:spTgt spid="8">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fade">
                                      <p:cBhvr>
                                        <p:cTn id="28" dur="500"/>
                                        <p:tgtEl>
                                          <p:spTgt spid="4">
                                            <p:txEl>
                                              <p:pRg st="0" end="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fade">
                                      <p:cBhvr>
                                        <p:cTn id="31" dur="500"/>
                                        <p:tgtEl>
                                          <p:spTgt spid="4">
                                            <p:txEl>
                                              <p:pRg st="1" end="1"/>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Effect transition="in" filter="fade">
                                      <p:cBhvr>
                                        <p:cTn id="34" dur="500"/>
                                        <p:tgtEl>
                                          <p:spTgt spid="4">
                                            <p:txEl>
                                              <p:pRg st="2" end="2"/>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fade">
                                      <p:cBhvr>
                                        <p:cTn id="37" dur="500"/>
                                        <p:tgtEl>
                                          <p:spTgt spid="4">
                                            <p:txEl>
                                              <p:pRg st="3" end="3"/>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Effect transition="in" filter="fade">
                                      <p:cBhvr>
                                        <p:cTn id="40" dur="500"/>
                                        <p:tgtEl>
                                          <p:spTgt spid="4">
                                            <p:txEl>
                                              <p:pRg st="4" end="4"/>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Effect transition="in" filter="fade">
                                      <p:cBhvr>
                                        <p:cTn id="43" dur="500"/>
                                        <p:tgtEl>
                                          <p:spTgt spid="4">
                                            <p:txEl>
                                              <p:pRg st="5" end="5"/>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4">
                                            <p:txEl>
                                              <p:pRg st="6" end="6"/>
                                            </p:txEl>
                                          </p:spTgt>
                                        </p:tgtEl>
                                        <p:attrNameLst>
                                          <p:attrName>style.visibility</p:attrName>
                                        </p:attrNameLst>
                                      </p:cBhvr>
                                      <p:to>
                                        <p:strVal val="visible"/>
                                      </p:to>
                                    </p:set>
                                    <p:animEffect transition="in" filter="fade">
                                      <p:cBhvr>
                                        <p:cTn id="46" dur="500"/>
                                        <p:tgtEl>
                                          <p:spTgt spid="4">
                                            <p:txEl>
                                              <p:pRg st="6" end="6"/>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Effect transition="in" filter="fade">
                                      <p:cBhvr>
                                        <p:cTn id="49" dur="500"/>
                                        <p:tgtEl>
                                          <p:spTgt spid="4">
                                            <p:txEl>
                                              <p:pRg st="7" end="7"/>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4">
                                            <p:txEl>
                                              <p:pRg st="8" end="8"/>
                                            </p:txEl>
                                          </p:spTgt>
                                        </p:tgtEl>
                                        <p:attrNameLst>
                                          <p:attrName>style.visibility</p:attrName>
                                        </p:attrNameLst>
                                      </p:cBhvr>
                                      <p:to>
                                        <p:strVal val="visible"/>
                                      </p:to>
                                    </p:set>
                                    <p:animEffect transition="in" filter="fade">
                                      <p:cBhvr>
                                        <p:cTn id="52" dur="500"/>
                                        <p:tgtEl>
                                          <p:spTgt spid="4">
                                            <p:txEl>
                                              <p:pRg st="8" end="8"/>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4">
                                            <p:txEl>
                                              <p:pRg st="9" end="9"/>
                                            </p:txEl>
                                          </p:spTgt>
                                        </p:tgtEl>
                                        <p:attrNameLst>
                                          <p:attrName>style.visibility</p:attrName>
                                        </p:attrNameLst>
                                      </p:cBhvr>
                                      <p:to>
                                        <p:strVal val="visible"/>
                                      </p:to>
                                    </p:set>
                                    <p:animEffect transition="in" filter="fade">
                                      <p:cBhvr>
                                        <p:cTn id="55"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718</TotalTime>
  <Words>1929</Words>
  <Application>Microsoft Office PowerPoint</Application>
  <PresentationFormat>Widescreen</PresentationFormat>
  <Paragraphs>516</Paragraphs>
  <Slides>20</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8" baseType="lpstr">
      <vt:lpstr>Arial</vt:lpstr>
      <vt:lpstr>Calibri</vt:lpstr>
      <vt:lpstr>Calibri Light</vt:lpstr>
      <vt:lpstr>Hind Guntur</vt:lpstr>
      <vt:lpstr>Symbol</vt:lpstr>
      <vt:lpstr>Times New Roman</vt:lpstr>
      <vt:lpstr>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Bingley Grammar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BGS-USER</dc:creator>
  <cp:lastModifiedBy>Elaine Judson</cp:lastModifiedBy>
  <cp:revision>51</cp:revision>
  <cp:lastPrinted>2023-03-23T14:58:39Z</cp:lastPrinted>
  <dcterms:created xsi:type="dcterms:W3CDTF">2021-03-20T10:56:45Z</dcterms:created>
  <dcterms:modified xsi:type="dcterms:W3CDTF">2024-01-29T12:55:55Z</dcterms:modified>
</cp:coreProperties>
</file>